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Lst>
  <p:sldSz cx="12192000" cy="6858000"/>
  <p:notesSz cx="6858000" cy="9144000"/>
  <p:embeddedFontLst>
    <p:embeddedFont>
      <p:font typeface="Helvetica Neue" panose="020B0604020202020204" charset="0"/>
      <p:regular r:id="rId28"/>
      <p:bold r:id="rId29"/>
      <p:italic r:id="rId30"/>
      <p:boldItalic r:id="rId31"/>
    </p:embeddedFont>
    <p:embeddedFont>
      <p:font typeface="Helvetica Neue Light" panose="020B0604020202020204" charset="0"/>
      <p:regular r:id="rId32"/>
      <p:bold r:id="rId33"/>
      <p:italic r:id="rId34"/>
      <p:boldItalic r:id="rId35"/>
    </p:embeddedFont>
    <p:embeddedFont>
      <p:font typeface="Lato" panose="020F0502020204030203" pitchFamily="34" charset="0"/>
      <p:regular r:id="rId36"/>
      <p:bold r:id="rId37"/>
      <p:italic r:id="rId38"/>
      <p:boldItalic r:id="rId39"/>
    </p:embeddedFont>
    <p:embeddedFont>
      <p:font typeface="Lato Light" panose="020F050202020403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04">
          <p15:clr>
            <a:srgbClr val="A4A3A4"/>
          </p15:clr>
        </p15:guide>
        <p15:guide id="2" orient="horz" pos="4319">
          <p15:clr>
            <a:srgbClr val="A4A3A4"/>
          </p15:clr>
        </p15:guide>
        <p15:guide id="3" pos="3265">
          <p15:clr>
            <a:srgbClr val="A4A3A4"/>
          </p15:clr>
        </p15:guide>
        <p15:guide id="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J2NlWEJLz7X7BYlSfmhhKiSQ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ezerSG" initials="" lastIdx="1" clrIdx="0"/>
  <p:cmAuthor id="1" name="Aulas Liber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3004"/>
        <p:guide orient="horz" pos="4319"/>
        <p:guide pos="3265"/>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9-29T10:55:10.749" idx="1">
    <p:pos x="10" y="10"/>
    <p:text>Hace falta incluir una diapo de introducción a microplásticos para poder hilar con esta.</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8Kn_IU"/>
      </p:ext>
    </p:extLst>
  </p:cm>
  <p:cm authorId="1" dt="2020-09-29T10:53:09.401" idx="1">
    <p:pos x="10" y="10"/>
    <p:text>_Marked as resolved_</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8NxtPY"/>
      </p:ext>
    </p:extLst>
  </p:cm>
  <p:cm authorId="1" dt="2020-09-29T10:55:10.749" idx="2">
    <p:pos x="10" y="10"/>
    <p:text>_Re-opened_
lo hemos considerado y no creemos que sea adecuado, tenemos los contenidos muy segmentados y tema Mircro ya lo tocamos en una PPT a parte.</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8NxtP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 name="Google Shape;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 name="Google Shape;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 name="Google Shape;1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 name="Google Shape;1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 name="Google Shape;1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9" name="Google Shape;1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3" name="Google Shape;1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1" name="Google Shape;1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 name="Google Shape;1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4" name="Google Shape;1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cbb2f7d6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9cbb2f7d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 name="Google Shape;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 name="Google Shape;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 name="Google Shape;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 name="Google Shape;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 name="Google Shape;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3" name="Google Shape;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 name="Google Shape;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gwuWue6TEjs&amp;list=PL4DYRlRnCkGxeJl8GKgiXDGEUxRQbEk2Y&amp;index=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199"/>
        </a:solidFill>
        <a:effectLst/>
      </p:bgPr>
    </p:bg>
    <p:spTree>
      <p:nvGrpSpPr>
        <p:cNvPr id="1" name="Shape 30"/>
        <p:cNvGrpSpPr/>
        <p:nvPr/>
      </p:nvGrpSpPr>
      <p:grpSpPr>
        <a:xfrm>
          <a:off x="0" y="0"/>
          <a:ext cx="0" cy="0"/>
          <a:chOff x="0" y="0"/>
          <a:chExt cx="0" cy="0"/>
        </a:xfrm>
      </p:grpSpPr>
      <p:sp>
        <p:nvSpPr>
          <p:cNvPr id="31" name="Google Shape;31;p1"/>
          <p:cNvSpPr/>
          <p:nvPr/>
        </p:nvSpPr>
        <p:spPr>
          <a:xfrm>
            <a:off x="7666038" y="2660650"/>
            <a:ext cx="1743075" cy="16684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0" i="0" u="none" strike="noStrike" cap="none">
                <a:solidFill>
                  <a:schemeClr val="lt1"/>
                </a:solidFill>
                <a:latin typeface="Arial"/>
                <a:ea typeface="Arial"/>
                <a:cs typeface="Arial"/>
                <a:sym typeface="Arial"/>
              </a:rPr>
              <a:t>v</a:t>
            </a:r>
            <a:endParaRPr/>
          </a:p>
        </p:txBody>
      </p:sp>
      <p:sp>
        <p:nvSpPr>
          <p:cNvPr id="32" name="Google Shape;32;p1"/>
          <p:cNvSpPr/>
          <p:nvPr/>
        </p:nvSpPr>
        <p:spPr>
          <a:xfrm>
            <a:off x="0" y="2660650"/>
            <a:ext cx="9409113" cy="16684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0" i="0" u="none" strike="noStrike" cap="none">
                <a:solidFill>
                  <a:schemeClr val="lt1"/>
                </a:solidFill>
                <a:latin typeface="Arial"/>
                <a:ea typeface="Arial"/>
                <a:cs typeface="Arial"/>
                <a:sym typeface="Arial"/>
              </a:rPr>
              <a:t>v</a:t>
            </a:r>
            <a:endParaRPr/>
          </a:p>
        </p:txBody>
      </p:sp>
      <p:sp>
        <p:nvSpPr>
          <p:cNvPr id="33" name="Google Shape;33;p1"/>
          <p:cNvSpPr txBox="1">
            <a:spLocks noGrp="1"/>
          </p:cNvSpPr>
          <p:nvPr>
            <p:ph type="ctrTitle"/>
          </p:nvPr>
        </p:nvSpPr>
        <p:spPr>
          <a:xfrm>
            <a:off x="2075063" y="3067578"/>
            <a:ext cx="6854930" cy="9826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4000" dirty="0">
                <a:solidFill>
                  <a:srgbClr val="00A199"/>
                </a:solidFill>
                <a:latin typeface="Lato"/>
                <a:ea typeface="Lato"/>
                <a:cs typeface="Lato"/>
                <a:sym typeface="Lato"/>
              </a:rPr>
              <a:t>Impact of Litter flushed down the WC</a:t>
            </a:r>
            <a:endParaRPr dirty="0"/>
          </a:p>
        </p:txBody>
      </p:sp>
      <p:pic>
        <p:nvPicPr>
          <p:cNvPr id="34" name="Google Shape;34;p1"/>
          <p:cNvPicPr preferRelativeResize="0"/>
          <p:nvPr/>
        </p:nvPicPr>
        <p:blipFill rotWithShape="1">
          <a:blip r:embed="rId3">
            <a:alphaModFix/>
          </a:blip>
          <a:srcRect/>
          <a:stretch/>
        </p:blipFill>
        <p:spPr>
          <a:xfrm>
            <a:off x="17101" y="3067578"/>
            <a:ext cx="1542395" cy="778935"/>
          </a:xfrm>
          <a:prstGeom prst="rect">
            <a:avLst/>
          </a:prstGeom>
          <a:noFill/>
          <a:ln>
            <a:noFill/>
          </a:ln>
        </p:spPr>
      </p:pic>
      <p:pic>
        <p:nvPicPr>
          <p:cNvPr id="35" name="Google Shape;35;p1"/>
          <p:cNvPicPr preferRelativeResize="0"/>
          <p:nvPr/>
        </p:nvPicPr>
        <p:blipFill rotWithShape="1">
          <a:blip r:embed="rId4">
            <a:alphaModFix/>
          </a:blip>
          <a:srcRect/>
          <a:stretch/>
        </p:blipFill>
        <p:spPr>
          <a:xfrm>
            <a:off x="9982200" y="5792788"/>
            <a:ext cx="1806575" cy="814387"/>
          </a:xfrm>
          <a:prstGeom prst="rect">
            <a:avLst/>
          </a:prstGeom>
          <a:noFill/>
          <a:ln>
            <a:noFill/>
          </a:ln>
        </p:spPr>
      </p:pic>
      <p:pic>
        <p:nvPicPr>
          <p:cNvPr id="36" name="Google Shape;36;p1"/>
          <p:cNvPicPr preferRelativeResize="0"/>
          <p:nvPr/>
        </p:nvPicPr>
        <p:blipFill rotWithShape="1">
          <a:blip r:embed="rId5">
            <a:alphaModFix/>
          </a:blip>
          <a:srcRect/>
          <a:stretch/>
        </p:blipFill>
        <p:spPr>
          <a:xfrm>
            <a:off x="322263" y="5792788"/>
            <a:ext cx="1271587" cy="814387"/>
          </a:xfrm>
          <a:prstGeom prst="rect">
            <a:avLst/>
          </a:prstGeom>
          <a:noFill/>
          <a:ln>
            <a:noFill/>
          </a:ln>
        </p:spPr>
      </p:pic>
      <p:sp>
        <p:nvSpPr>
          <p:cNvPr id="37" name="Google Shape;37;p1"/>
          <p:cNvSpPr txBox="1"/>
          <p:nvPr/>
        </p:nvSpPr>
        <p:spPr>
          <a:xfrm>
            <a:off x="2238375" y="5875338"/>
            <a:ext cx="7815263" cy="9826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endParaRPr sz="2800" b="0" i="0" u="none" strike="noStrike" cap="none">
              <a:solidFill>
                <a:schemeClr val="lt1"/>
              </a:solidFill>
              <a:latin typeface="Lato Light"/>
              <a:ea typeface="Lato Light"/>
              <a:cs typeface="Lato Light"/>
              <a:sym typeface="Lato Light"/>
            </a:endParaRPr>
          </a:p>
        </p:txBody>
      </p:sp>
      <p:pic>
        <p:nvPicPr>
          <p:cNvPr id="38" name="Google Shape;38;p1"/>
          <p:cNvPicPr preferRelativeResize="0"/>
          <p:nvPr/>
        </p:nvPicPr>
        <p:blipFill rotWithShape="1">
          <a:blip r:embed="rId6">
            <a:alphaModFix/>
          </a:blip>
          <a:srcRect t="28238" b="28238"/>
          <a:stretch/>
        </p:blipFill>
        <p:spPr>
          <a:xfrm>
            <a:off x="4464510" y="259175"/>
            <a:ext cx="3362999" cy="1463675"/>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0" descr="DSC00883.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10"/>
          <p:cNvSpPr txBox="1">
            <a:spLocks noGrp="1"/>
          </p:cNvSpPr>
          <p:nvPr>
            <p:ph type="title"/>
          </p:nvPr>
        </p:nvSpPr>
        <p:spPr>
          <a:xfrm>
            <a:off x="4151784" y="548680"/>
            <a:ext cx="7589837"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br>
              <a:rPr lang="es-ES" dirty="0">
                <a:solidFill>
                  <a:schemeClr val="lt1"/>
                </a:solidFill>
                <a:latin typeface="Lato"/>
                <a:ea typeface="Lato"/>
                <a:cs typeface="Lato"/>
                <a:sym typeface="Lato"/>
              </a:rPr>
            </a:br>
            <a:r>
              <a:rPr lang="es-ES" dirty="0" err="1">
                <a:solidFill>
                  <a:schemeClr val="lt1"/>
                </a:solidFill>
                <a:latin typeface="Lato"/>
                <a:ea typeface="Lato"/>
                <a:cs typeface="Lato"/>
                <a:sym typeface="Lato"/>
              </a:rPr>
              <a:t>Ear</a:t>
            </a:r>
            <a:r>
              <a:rPr lang="es-ES" dirty="0">
                <a:solidFill>
                  <a:schemeClr val="lt1"/>
                </a:solidFill>
                <a:latin typeface="Lato"/>
                <a:ea typeface="Lato"/>
                <a:cs typeface="Lato"/>
                <a:sym typeface="Lato"/>
              </a:rPr>
              <a:t> </a:t>
            </a:r>
            <a:r>
              <a:rPr lang="es-ES" dirty="0" err="1">
                <a:solidFill>
                  <a:schemeClr val="lt1"/>
                </a:solidFill>
                <a:latin typeface="Lato"/>
                <a:ea typeface="Lato"/>
                <a:cs typeface="Lato"/>
                <a:sym typeface="Lato"/>
              </a:rPr>
              <a:t>sticks</a:t>
            </a:r>
            <a:endParaRPr dirty="0"/>
          </a:p>
        </p:txBody>
      </p:sp>
      <p:sp>
        <p:nvSpPr>
          <p:cNvPr id="103" name="Google Shape;103;p10"/>
          <p:cNvSpPr/>
          <p:nvPr/>
        </p:nvSpPr>
        <p:spPr>
          <a:xfrm>
            <a:off x="559594" y="5214938"/>
            <a:ext cx="11072813" cy="1570037"/>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Due to the fact that the stick is usually made of plastic, it is estimated that they need about 300 years to decompose. Their small size makes them easily pass through the filters of water treatment plants, ending up in our rivers and reservoirs, and causing damage to wildlife.</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1" descr="DSC00888.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9" name="Google Shape;109;p11"/>
          <p:cNvSpPr txBox="1">
            <a:spLocks noGrp="1"/>
          </p:cNvSpPr>
          <p:nvPr>
            <p:ph type="title"/>
          </p:nvPr>
        </p:nvSpPr>
        <p:spPr>
          <a:xfrm>
            <a:off x="4863830" y="476672"/>
            <a:ext cx="696686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br>
              <a:rPr lang="es-ES" dirty="0">
                <a:solidFill>
                  <a:schemeClr val="lt1"/>
                </a:solidFill>
                <a:latin typeface="Lato"/>
                <a:ea typeface="Lato"/>
                <a:cs typeface="Lato"/>
                <a:sym typeface="Lato"/>
              </a:rPr>
            </a:br>
            <a:r>
              <a:rPr lang="es-ES" dirty="0" err="1">
                <a:solidFill>
                  <a:schemeClr val="lt1"/>
                </a:solidFill>
                <a:latin typeface="Lato"/>
                <a:ea typeface="Lato"/>
                <a:cs typeface="Lato"/>
                <a:sym typeface="Lato"/>
              </a:rPr>
              <a:t>Feminine</a:t>
            </a:r>
            <a:r>
              <a:rPr lang="es-ES" dirty="0">
                <a:solidFill>
                  <a:schemeClr val="lt1"/>
                </a:solidFill>
                <a:latin typeface="Lato"/>
                <a:ea typeface="Lato"/>
                <a:cs typeface="Lato"/>
                <a:sym typeface="Lato"/>
              </a:rPr>
              <a:t> higiene </a:t>
            </a:r>
            <a:r>
              <a:rPr lang="es-ES" dirty="0" err="1">
                <a:solidFill>
                  <a:schemeClr val="lt1"/>
                </a:solidFill>
                <a:latin typeface="Lato"/>
                <a:ea typeface="Lato"/>
                <a:cs typeface="Lato"/>
                <a:sym typeface="Lato"/>
              </a:rPr>
              <a:t>products</a:t>
            </a:r>
            <a:endParaRPr dirty="0"/>
          </a:p>
        </p:txBody>
      </p:sp>
      <p:sp>
        <p:nvSpPr>
          <p:cNvPr id="110" name="Google Shape;110;p11"/>
          <p:cNvSpPr/>
          <p:nvPr/>
        </p:nvSpPr>
        <p:spPr>
          <a:xfrm>
            <a:off x="551384" y="4941168"/>
            <a:ext cx="11072813" cy="1569660"/>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They are the most commonly found in sewage systems. It is estimated that 70,000 panty liners, 2.5 million tampons and 1.4 million sanitary napkins are discarded every day in the United Kingdom. These are also dumped directly into natural terrestrial areas.</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2" descr="DSC00903.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6" name="Google Shape;116;p12"/>
          <p:cNvSpPr txBox="1">
            <a:spLocks noGrp="1"/>
          </p:cNvSpPr>
          <p:nvPr>
            <p:ph type="title"/>
          </p:nvPr>
        </p:nvSpPr>
        <p:spPr>
          <a:xfrm>
            <a:off x="5519936" y="476672"/>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br>
              <a:rPr lang="es-ES" dirty="0">
                <a:solidFill>
                  <a:schemeClr val="lt1"/>
                </a:solidFill>
                <a:latin typeface="Helvetica Neue Light"/>
                <a:ea typeface="Helvetica Neue Light"/>
                <a:cs typeface="Helvetica Neue Light"/>
                <a:sym typeface="Helvetica Neue Light"/>
              </a:rPr>
            </a:br>
            <a:r>
              <a:rPr lang="es-ES" dirty="0" err="1">
                <a:solidFill>
                  <a:schemeClr val="lt1"/>
                </a:solidFill>
                <a:latin typeface="Lato"/>
                <a:ea typeface="Lato"/>
                <a:cs typeface="Lato"/>
                <a:sym typeface="Lato"/>
              </a:rPr>
              <a:t>Condoms</a:t>
            </a:r>
            <a:endParaRPr dirty="0"/>
          </a:p>
        </p:txBody>
      </p:sp>
      <p:sp>
        <p:nvSpPr>
          <p:cNvPr id="117" name="Google Shape;117;p12"/>
          <p:cNvSpPr/>
          <p:nvPr/>
        </p:nvSpPr>
        <p:spPr>
          <a:xfrm>
            <a:off x="381001" y="612845"/>
            <a:ext cx="4634879" cy="5262939"/>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They pose a threat to the environment, especially those containing polyurethane and nitrile rubber, although the most widely marketed are latex. They cause blockages in the drainage system, as well as environmental problems, and can contaminate ecosystems. They are also a danger to wildlife, which can ingest them by mistake. They can be a source of infections as they can carry bacteria and other contaminants.</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3"/>
          <p:cNvPicPr preferRelativeResize="0"/>
          <p:nvPr/>
        </p:nvPicPr>
        <p:blipFill rotWithShape="1">
          <a:blip r:embed="rId3">
            <a:alphaModFix/>
          </a:blip>
          <a:srcRect t="5389" b="5389"/>
          <a:stretch/>
        </p:blipFill>
        <p:spPr>
          <a:xfrm>
            <a:off x="0" y="-22225"/>
            <a:ext cx="12192000" cy="7251700"/>
          </a:xfrm>
          <a:prstGeom prst="rect">
            <a:avLst/>
          </a:prstGeom>
          <a:noFill/>
          <a:ln>
            <a:noFill/>
          </a:ln>
        </p:spPr>
      </p:pic>
      <p:sp>
        <p:nvSpPr>
          <p:cNvPr id="123" name="Google Shape;123;p13"/>
          <p:cNvSpPr txBox="1">
            <a:spLocks noGrp="1"/>
          </p:cNvSpPr>
          <p:nvPr>
            <p:ph type="title"/>
          </p:nvPr>
        </p:nvSpPr>
        <p:spPr>
          <a:xfrm>
            <a:off x="5087888" y="404664"/>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br>
              <a:rPr lang="es-ES" dirty="0">
                <a:solidFill>
                  <a:schemeClr val="lt1"/>
                </a:solidFill>
                <a:latin typeface="Helvetica Neue Light"/>
                <a:ea typeface="Helvetica Neue Light"/>
                <a:cs typeface="Helvetica Neue Light"/>
                <a:sym typeface="Helvetica Neue Light"/>
              </a:rPr>
            </a:br>
            <a:r>
              <a:rPr lang="es-ES" dirty="0">
                <a:solidFill>
                  <a:schemeClr val="lt1"/>
                </a:solidFill>
                <a:latin typeface="Lato"/>
                <a:ea typeface="Lato"/>
                <a:cs typeface="Lato"/>
                <a:sym typeface="Lato"/>
              </a:rPr>
              <a:t>Medicines</a:t>
            </a:r>
            <a:endParaRPr dirty="0"/>
          </a:p>
        </p:txBody>
      </p:sp>
      <p:sp>
        <p:nvSpPr>
          <p:cNvPr id="124" name="Google Shape;124;p13"/>
          <p:cNvSpPr/>
          <p:nvPr/>
        </p:nvSpPr>
        <p:spPr>
          <a:xfrm>
            <a:off x="559594" y="5517232"/>
            <a:ext cx="11072813" cy="1200329"/>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They can cause behavioral changes in species, as in the case of the river mussel or the crayfish H. </a:t>
            </a:r>
            <a:r>
              <a:rPr lang="en-US" sz="2400" dirty="0" err="1">
                <a:solidFill>
                  <a:schemeClr val="lt1"/>
                </a:solidFill>
                <a:latin typeface="Lato"/>
                <a:ea typeface="Lato"/>
                <a:cs typeface="Lato"/>
                <a:sym typeface="Lato"/>
              </a:rPr>
              <a:t>oregonensis</a:t>
            </a:r>
            <a:r>
              <a:rPr lang="en-US" sz="2400" dirty="0">
                <a:solidFill>
                  <a:schemeClr val="lt1"/>
                </a:solidFill>
                <a:latin typeface="Lato"/>
                <a:ea typeface="Lato"/>
                <a:cs typeface="Lato"/>
                <a:sym typeface="Lato"/>
              </a:rPr>
              <a:t> that changed their behavior when exposed to fluoxetine (Prozac).</a:t>
            </a:r>
            <a:endParaRPr sz="2400" dirty="0">
              <a:solidFill>
                <a:schemeClr val="lt1"/>
              </a:solidFill>
              <a:latin typeface="Helvetica Neue"/>
              <a:ea typeface="Helvetica Neue"/>
              <a:cs typeface="Helvetica Neue"/>
              <a:sym typeface="Helvetica Neue"/>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4"/>
          <p:cNvPicPr preferRelativeResize="0"/>
          <p:nvPr/>
        </p:nvPicPr>
        <p:blipFill rotWithShape="1">
          <a:blip r:embed="rId3">
            <a:alphaModFix/>
          </a:blip>
          <a:srcRect t="7117" b="7126"/>
          <a:stretch/>
        </p:blipFill>
        <p:spPr>
          <a:xfrm>
            <a:off x="0" y="0"/>
            <a:ext cx="12192001" cy="7100886"/>
          </a:xfrm>
          <a:prstGeom prst="rect">
            <a:avLst/>
          </a:prstGeom>
          <a:noFill/>
          <a:ln>
            <a:noFill/>
          </a:ln>
        </p:spPr>
      </p:pic>
      <p:sp>
        <p:nvSpPr>
          <p:cNvPr id="130" name="Google Shape;130;p14"/>
          <p:cNvSpPr txBox="1">
            <a:spLocks noGrp="1"/>
          </p:cNvSpPr>
          <p:nvPr>
            <p:ph type="title"/>
          </p:nvPr>
        </p:nvSpPr>
        <p:spPr>
          <a:xfrm>
            <a:off x="5016500" y="765175"/>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br>
              <a:rPr lang="es-ES" dirty="0">
                <a:solidFill>
                  <a:schemeClr val="lt1"/>
                </a:solidFill>
                <a:latin typeface="Lato"/>
                <a:ea typeface="Lato"/>
                <a:cs typeface="Lato"/>
                <a:sym typeface="Lato"/>
              </a:rPr>
            </a:br>
            <a:r>
              <a:rPr lang="es-ES" dirty="0">
                <a:solidFill>
                  <a:schemeClr val="lt1"/>
                </a:solidFill>
                <a:latin typeface="Lato"/>
                <a:ea typeface="Lato"/>
                <a:cs typeface="Lato"/>
                <a:sym typeface="Lato"/>
              </a:rPr>
              <a:t>Cat </a:t>
            </a:r>
            <a:r>
              <a:rPr lang="es-ES" dirty="0" err="1">
                <a:solidFill>
                  <a:schemeClr val="lt1"/>
                </a:solidFill>
                <a:latin typeface="Lato"/>
                <a:ea typeface="Lato"/>
                <a:cs typeface="Lato"/>
                <a:sym typeface="Lato"/>
              </a:rPr>
              <a:t>litter</a:t>
            </a:r>
            <a:endParaRPr dirty="0"/>
          </a:p>
        </p:txBody>
      </p:sp>
      <p:sp>
        <p:nvSpPr>
          <p:cNvPr id="131" name="Google Shape;131;p14"/>
          <p:cNvSpPr/>
          <p:nvPr/>
        </p:nvSpPr>
        <p:spPr>
          <a:xfrm>
            <a:off x="551384" y="4549676"/>
            <a:ext cx="11072813" cy="1938952"/>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They are composed of clay, which hardens and can clog pipes, as well as their excrement, which quickly dehydrates and </a:t>
            </a:r>
            <a:r>
              <a:rPr lang="en-US" sz="2400" dirty="0" err="1">
                <a:solidFill>
                  <a:schemeClr val="lt1"/>
                </a:solidFill>
                <a:latin typeface="Lato"/>
                <a:ea typeface="Lato"/>
                <a:cs typeface="Lato"/>
                <a:sym typeface="Lato"/>
              </a:rPr>
              <a:t>hardens.They</a:t>
            </a:r>
            <a:r>
              <a:rPr lang="en-US" sz="2400" dirty="0">
                <a:solidFill>
                  <a:schemeClr val="lt1"/>
                </a:solidFill>
                <a:latin typeface="Lato"/>
                <a:ea typeface="Lato"/>
                <a:cs typeface="Lato"/>
                <a:sym typeface="Lato"/>
              </a:rPr>
              <a:t> can contain toxins and parasites such as Toxoplasma gondii that should not come into contact with our water system or natural spaces. Scientists have discovered that this parasite has contaminated coastal areas infecting marine mammals including sea otters.</a:t>
            </a:r>
            <a:endParaRPr sz="2400" dirty="0">
              <a:solidFill>
                <a:schemeClr val="lt1"/>
              </a:solidFill>
              <a:latin typeface="Helvetica Neue"/>
              <a:ea typeface="Helvetica Neue"/>
              <a:cs typeface="Helvetica Neue"/>
              <a:sym typeface="Helvetica Neue"/>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5" descr="DSC00955.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7" name="Google Shape;137;p15"/>
          <p:cNvSpPr txBox="1">
            <a:spLocks noGrp="1"/>
          </p:cNvSpPr>
          <p:nvPr>
            <p:ph type="title"/>
          </p:nvPr>
        </p:nvSpPr>
        <p:spPr>
          <a:xfrm>
            <a:off x="5231904" y="548680"/>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s-ES" dirty="0">
                <a:solidFill>
                  <a:schemeClr val="lt1"/>
                </a:solidFill>
                <a:latin typeface="Lato"/>
                <a:ea typeface="Lato"/>
                <a:cs typeface="Lato"/>
                <a:sym typeface="Lato"/>
              </a:rPr>
              <a:t>Small </a:t>
            </a:r>
            <a:r>
              <a:rPr lang="es-ES" dirty="0" err="1">
                <a:solidFill>
                  <a:schemeClr val="lt1"/>
                </a:solidFill>
                <a:latin typeface="Lato"/>
                <a:ea typeface="Lato"/>
                <a:cs typeface="Lato"/>
                <a:sym typeface="Lato"/>
              </a:rPr>
              <a:t>pets</a:t>
            </a:r>
            <a:endParaRPr dirty="0"/>
          </a:p>
        </p:txBody>
      </p:sp>
      <p:sp>
        <p:nvSpPr>
          <p:cNvPr id="138" name="Google Shape;138;p15"/>
          <p:cNvSpPr/>
          <p:nvPr/>
        </p:nvSpPr>
        <p:spPr>
          <a:xfrm>
            <a:off x="559594" y="4653136"/>
            <a:ext cx="11072813" cy="2009775"/>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This can contribute to the spread of parasites through the water, thus increasing the risk of infecting our local fauna. Not to mention that when exotic pets such as carp or freshwater turtles are released into the toilet, they can survive and end up in our rivers and lakes, and populations of these animals can become established in our ecosystems.</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6"/>
          <p:cNvPicPr preferRelativeResize="0"/>
          <p:nvPr/>
        </p:nvPicPr>
        <p:blipFill rotWithShape="1">
          <a:blip r:embed="rId3">
            <a:alphaModFix/>
          </a:blip>
          <a:srcRect t="5396" b="5396"/>
          <a:stretch/>
        </p:blipFill>
        <p:spPr>
          <a:xfrm>
            <a:off x="0" y="-22225"/>
            <a:ext cx="12191998" cy="7251700"/>
          </a:xfrm>
          <a:prstGeom prst="rect">
            <a:avLst/>
          </a:prstGeom>
          <a:noFill/>
          <a:ln>
            <a:noFill/>
          </a:ln>
        </p:spPr>
      </p:pic>
      <p:sp>
        <p:nvSpPr>
          <p:cNvPr id="144" name="Google Shape;144;p16"/>
          <p:cNvSpPr txBox="1">
            <a:spLocks noGrp="1"/>
          </p:cNvSpPr>
          <p:nvPr>
            <p:ph type="title"/>
          </p:nvPr>
        </p:nvSpPr>
        <p:spPr>
          <a:xfrm>
            <a:off x="5016500" y="765175"/>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s-ES" dirty="0" err="1">
                <a:solidFill>
                  <a:schemeClr val="lt1"/>
                </a:solidFill>
                <a:latin typeface="Lato"/>
                <a:ea typeface="Lato"/>
                <a:cs typeface="Lato"/>
                <a:sym typeface="Lato"/>
              </a:rPr>
              <a:t>Chemicals</a:t>
            </a:r>
            <a:endParaRPr dirty="0"/>
          </a:p>
        </p:txBody>
      </p:sp>
      <p:sp>
        <p:nvSpPr>
          <p:cNvPr id="145" name="Google Shape;145;p16"/>
          <p:cNvSpPr/>
          <p:nvPr/>
        </p:nvSpPr>
        <p:spPr>
          <a:xfrm>
            <a:off x="406362" y="602823"/>
            <a:ext cx="3554700" cy="6001603"/>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Helvetica Neue"/>
                <a:ea typeface="Helvetica Neue"/>
                <a:cs typeface="Helvetica Neue"/>
                <a:sym typeface="Helvetica Neue"/>
              </a:rPr>
              <a:t>Cleaning chemicals such as bleach, ammonia or hydrochloric acid are also discharged into the toilet, oxidize organic matter and are capable of killing fauna and flora, as well as highly toxic products such as paints or solvents. Excessive discharge of soaps and detergents containing phosphates can lead to the growth of algae harmful to aquatic life.</a:t>
            </a:r>
            <a:endParaRPr sz="2400" dirty="0">
              <a:solidFill>
                <a:schemeClr val="lt1"/>
              </a:solidFill>
              <a:latin typeface="Helvetica Neue"/>
              <a:ea typeface="Helvetica Neue"/>
              <a:cs typeface="Helvetica Neue"/>
              <a:sym typeface="Helvetica Neue"/>
            </a:endParaRPr>
          </a:p>
        </p:txBody>
      </p:sp>
      <p:sp>
        <p:nvSpPr>
          <p:cNvPr id="146" name="Google Shape;146;p16"/>
          <p:cNvSpPr/>
          <p:nvPr/>
        </p:nvSpPr>
        <p:spPr>
          <a:xfrm>
            <a:off x="7680176" y="2060848"/>
            <a:ext cx="3456384" cy="2376264"/>
          </a:xfrm>
          <a:prstGeom prst="cloudCallout">
            <a:avLst>
              <a:gd name="adj1" fmla="val 74182"/>
              <a:gd name="adj2" fmla="val 74671"/>
            </a:avLst>
          </a:prstGeom>
          <a:solidFill>
            <a:schemeClr val="lt1">
              <a:alpha val="69803"/>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Lato"/>
                <a:ea typeface="Lato"/>
                <a:cs typeface="Lato"/>
                <a:sym typeface="Lato"/>
              </a:rPr>
              <a:t>Do the oils and foods we flush also have an impact?</a:t>
            </a:r>
            <a:endParaRPr sz="1800" dirty="0">
              <a:solidFill>
                <a:schemeClr val="dk1"/>
              </a:solidFill>
              <a:latin typeface="Lato"/>
              <a:ea typeface="Lato"/>
              <a:cs typeface="Lato"/>
              <a:sym typeface="Lato"/>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7" descr="Sin-título-1.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2" name="Google Shape;152;p17"/>
          <p:cNvSpPr txBox="1"/>
          <p:nvPr/>
        </p:nvSpPr>
        <p:spPr>
          <a:xfrm>
            <a:off x="334963" y="4581525"/>
            <a:ext cx="10514012" cy="20161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600" dirty="0">
                <a:solidFill>
                  <a:schemeClr val="lt1"/>
                </a:solidFill>
                <a:latin typeface="Helvetica Neue"/>
                <a:ea typeface="Helvetica Neue"/>
                <a:cs typeface="Helvetica Neue"/>
                <a:sym typeface="Helvetica Neue"/>
              </a:rPr>
              <a:t>Why do we flush waste down the toilet? </a:t>
            </a:r>
          </a:p>
          <a:p>
            <a:pPr marL="0" marR="0" lvl="0" indent="0" algn="l" rtl="0">
              <a:lnSpc>
                <a:spcPct val="90000"/>
              </a:lnSpc>
              <a:spcBef>
                <a:spcPts val="0"/>
              </a:spcBef>
              <a:spcAft>
                <a:spcPts val="0"/>
              </a:spcAft>
              <a:buNone/>
            </a:pPr>
            <a:r>
              <a:rPr lang="en-US" sz="3600" dirty="0">
                <a:solidFill>
                  <a:schemeClr val="lt1"/>
                </a:solidFill>
                <a:latin typeface="Helvetica Neue"/>
                <a:ea typeface="Helvetica Neue"/>
                <a:cs typeface="Helvetica Neue"/>
                <a:sym typeface="Helvetica Neue"/>
              </a:rPr>
              <a:t>Can we use it as a waste garbage can?</a:t>
            </a:r>
            <a:endParaRPr sz="3600" dirty="0">
              <a:solidFill>
                <a:schemeClr val="lt1"/>
              </a:solidFill>
              <a:latin typeface="Helvetica Neue"/>
              <a:ea typeface="Helvetica Neue"/>
              <a:cs typeface="Helvetica Neue"/>
              <a:sym typeface="Helvetica Neue"/>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8" descr="DSC00831.JPG"/>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58" name="Google Shape;158;p18"/>
          <p:cNvSpPr txBox="1"/>
          <p:nvPr/>
        </p:nvSpPr>
        <p:spPr>
          <a:xfrm>
            <a:off x="8256240" y="1196752"/>
            <a:ext cx="3672037" cy="4464496"/>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Some people justify it for hygienic reasons, others because they are small objects, for convenience or because they thought it was okay to do so. In addition, one out of two people believed that these objects disintegrate when flushed.</a:t>
            </a:r>
            <a:endParaRPr dirty="0"/>
          </a:p>
        </p:txBody>
      </p:sp>
      <p:sp>
        <p:nvSpPr>
          <p:cNvPr id="159" name="Google Shape;159;p18"/>
          <p:cNvSpPr txBox="1"/>
          <p:nvPr/>
        </p:nvSpPr>
        <p:spPr>
          <a:xfrm>
            <a:off x="6456040" y="2780928"/>
            <a:ext cx="5184775" cy="2879725"/>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160" name="Google Shape;160;p18"/>
          <p:cNvSpPr txBox="1">
            <a:spLocks noGrp="1"/>
          </p:cNvSpPr>
          <p:nvPr>
            <p:ph type="title"/>
          </p:nvPr>
        </p:nvSpPr>
        <p:spPr>
          <a:xfrm>
            <a:off x="166688" y="785813"/>
            <a:ext cx="6858000" cy="78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s-ES" dirty="0" err="1">
                <a:solidFill>
                  <a:schemeClr val="lt1"/>
                </a:solidFill>
                <a:latin typeface="Lato"/>
                <a:ea typeface="Lato"/>
                <a:cs typeface="Lato"/>
                <a:sym typeface="Lato"/>
              </a:rPr>
              <a:t>Lack</a:t>
            </a:r>
            <a:r>
              <a:rPr lang="es-ES" dirty="0">
                <a:solidFill>
                  <a:schemeClr val="lt1"/>
                </a:solidFill>
                <a:latin typeface="Lato"/>
                <a:ea typeface="Lato"/>
                <a:cs typeface="Lato"/>
                <a:sym typeface="Lato"/>
              </a:rPr>
              <a:t> </a:t>
            </a:r>
            <a:r>
              <a:rPr lang="es-ES" dirty="0" err="1">
                <a:solidFill>
                  <a:schemeClr val="lt1"/>
                </a:solidFill>
                <a:latin typeface="Lato"/>
                <a:ea typeface="Lato"/>
                <a:cs typeface="Lato"/>
                <a:sym typeface="Lato"/>
              </a:rPr>
              <a:t>of</a:t>
            </a:r>
            <a:r>
              <a:rPr lang="es-ES" dirty="0">
                <a:solidFill>
                  <a:schemeClr val="lt1"/>
                </a:solidFill>
                <a:latin typeface="Lato"/>
                <a:ea typeface="Lato"/>
                <a:cs typeface="Lato"/>
                <a:sym typeface="Lato"/>
              </a:rPr>
              <a:t> </a:t>
            </a:r>
            <a:r>
              <a:rPr lang="es-ES" dirty="0" err="1">
                <a:solidFill>
                  <a:schemeClr val="lt1"/>
                </a:solidFill>
                <a:latin typeface="Lato"/>
                <a:ea typeface="Lato"/>
                <a:cs typeface="Lato"/>
                <a:sym typeface="Lato"/>
              </a:rPr>
              <a:t>knowledge</a:t>
            </a:r>
            <a:endParaRPr dirty="0">
              <a:solidFill>
                <a:schemeClr val="lt1"/>
              </a:solidFill>
              <a:latin typeface="Lato"/>
              <a:ea typeface="Lato"/>
              <a:cs typeface="Lato"/>
              <a:sym typeface="Lato"/>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9" descr="DSC00864.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6" name="Google Shape;166;p19"/>
          <p:cNvSpPr txBox="1"/>
          <p:nvPr/>
        </p:nvSpPr>
        <p:spPr>
          <a:xfrm>
            <a:off x="767408" y="4725144"/>
            <a:ext cx="10729589" cy="1857375"/>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Lato"/>
                <a:ea typeface="Lato"/>
                <a:cs typeface="Lato"/>
                <a:sym typeface="Lato"/>
              </a:rPr>
              <a:t>We are often unaware of the damage that our actions can cause. By simply throwing a wipe or an ear swab down the toilet, we are causing damage, often irreversible damage to our ecosystems and even to ourselves.</a:t>
            </a:r>
            <a:endParaRPr sz="2400" dirty="0">
              <a:solidFill>
                <a:schemeClr val="lt1"/>
              </a:solidFill>
              <a:latin typeface="Lato"/>
              <a:ea typeface="Lato"/>
              <a:cs typeface="Lato"/>
              <a:sym typeface="Lato"/>
            </a:endParaRPr>
          </a:p>
        </p:txBody>
      </p:sp>
      <p:sp>
        <p:nvSpPr>
          <p:cNvPr id="167" name="Google Shape;167;p19"/>
          <p:cNvSpPr txBox="1"/>
          <p:nvPr/>
        </p:nvSpPr>
        <p:spPr>
          <a:xfrm>
            <a:off x="6240463" y="2781300"/>
            <a:ext cx="5184775" cy="2879725"/>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168" name="Google Shape;168;p19"/>
          <p:cNvSpPr txBox="1">
            <a:spLocks noGrp="1"/>
          </p:cNvSpPr>
          <p:nvPr>
            <p:ph type="title"/>
          </p:nvPr>
        </p:nvSpPr>
        <p:spPr>
          <a:xfrm>
            <a:off x="238125" y="765175"/>
            <a:ext cx="7000875" cy="78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dirty="0">
                <a:solidFill>
                  <a:schemeClr val="lt1"/>
                </a:solidFill>
                <a:latin typeface="Lato"/>
                <a:ea typeface="Lato"/>
                <a:cs typeface="Lato"/>
                <a:sym typeface="Lato"/>
              </a:rPr>
              <a:t>Lack of awareness and sensitization</a:t>
            </a:r>
            <a:endParaRPr dirty="0"/>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p:nvPr/>
        </p:nvSpPr>
        <p:spPr>
          <a:xfrm>
            <a:off x="-33338" y="0"/>
            <a:ext cx="12225338" cy="6856413"/>
          </a:xfrm>
          <a:prstGeom prst="rect">
            <a:avLst/>
          </a:prstGeom>
          <a:solidFill>
            <a:srgbClr val="00A199"/>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4" name="Google Shape;44;p2"/>
          <p:cNvSpPr txBox="1"/>
          <p:nvPr/>
        </p:nvSpPr>
        <p:spPr>
          <a:xfrm>
            <a:off x="5016500" y="765175"/>
            <a:ext cx="6454775" cy="7874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s-ES" sz="6000" b="0" i="0" u="none" strike="noStrike" cap="none" dirty="0" err="1">
                <a:solidFill>
                  <a:schemeClr val="lt1"/>
                </a:solidFill>
                <a:latin typeface="Lato"/>
                <a:ea typeface="Lato"/>
                <a:cs typeface="Lato"/>
                <a:sym typeface="Lato"/>
              </a:rPr>
              <a:t>Litter</a:t>
            </a:r>
            <a:endParaRPr sz="4400" b="0" i="0" u="none" strike="noStrike" cap="none" dirty="0">
              <a:solidFill>
                <a:schemeClr val="lt1"/>
              </a:solidFill>
              <a:latin typeface="Lato"/>
              <a:ea typeface="Lato"/>
              <a:cs typeface="Lato"/>
              <a:sym typeface="Lato"/>
            </a:endParaRPr>
          </a:p>
        </p:txBody>
      </p:sp>
      <p:sp>
        <p:nvSpPr>
          <p:cNvPr id="45" name="Google Shape;45;p2"/>
          <p:cNvSpPr txBox="1"/>
          <p:nvPr/>
        </p:nvSpPr>
        <p:spPr>
          <a:xfrm>
            <a:off x="407368" y="2276872"/>
            <a:ext cx="11017250" cy="295173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a:solidFill>
                  <a:schemeClr val="lt1"/>
                </a:solidFill>
                <a:latin typeface="Lato"/>
                <a:ea typeface="Lato"/>
                <a:cs typeface="Lato"/>
                <a:sym typeface="Lato"/>
              </a:rPr>
              <a:t>As you already know, litter (</a:t>
            </a:r>
            <a:r>
              <a:rPr lang="en-US" sz="2400" b="0" i="0" u="none" strike="noStrike" cap="none" dirty="0" err="1">
                <a:solidFill>
                  <a:schemeClr val="lt1"/>
                </a:solidFill>
                <a:latin typeface="Lato"/>
                <a:ea typeface="Lato"/>
                <a:cs typeface="Lato"/>
                <a:sym typeface="Lato"/>
              </a:rPr>
              <a:t>basuraleza</a:t>
            </a:r>
            <a:r>
              <a:rPr lang="en-US" sz="2400" b="0" i="0" u="none" strike="noStrike" cap="none" dirty="0">
                <a:solidFill>
                  <a:schemeClr val="lt1"/>
                </a:solidFill>
                <a:latin typeface="Lato"/>
                <a:ea typeface="Lato"/>
                <a:cs typeface="Lato"/>
                <a:sym typeface="Lato"/>
              </a:rPr>
              <a:t>) is all the garbage left in nature.</a:t>
            </a:r>
          </a:p>
          <a:p>
            <a:pPr marL="0" marR="0" lvl="0" indent="0" algn="l" rtl="0">
              <a:spcBef>
                <a:spcPts val="0"/>
              </a:spcBef>
              <a:spcAft>
                <a:spcPts val="0"/>
              </a:spcAft>
              <a:buNone/>
            </a:pPr>
            <a:r>
              <a:rPr lang="es-ES" sz="2400" dirty="0">
                <a:solidFill>
                  <a:schemeClr val="lt1"/>
                </a:solidFill>
                <a:latin typeface="Lato"/>
                <a:ea typeface="Lato"/>
                <a:cs typeface="Lato"/>
                <a:sym typeface="Lato"/>
              </a:rPr>
              <a:t> </a:t>
            </a:r>
            <a:endParaRPr lang="es-ES" dirty="0"/>
          </a:p>
          <a:p>
            <a:pPr marL="0" marR="0" lvl="0" indent="0" algn="l" rtl="0">
              <a:spcBef>
                <a:spcPts val="0"/>
              </a:spcBef>
              <a:spcAft>
                <a:spcPts val="0"/>
              </a:spcAft>
              <a:buNone/>
            </a:pPr>
            <a:r>
              <a:rPr lang="en-US" sz="2400" dirty="0">
                <a:solidFill>
                  <a:schemeClr val="lt1"/>
                </a:solidFill>
                <a:latin typeface="Lato"/>
                <a:ea typeface="Lato"/>
                <a:cs typeface="Lato"/>
                <a:sym typeface="Lato"/>
              </a:rPr>
              <a:t>Garbage can reach it in several ways: when we go to the mountains or the beach and leave it there, when we travel and throw it out of the window or directly from home...</a:t>
            </a:r>
            <a:endParaRPr sz="2400" dirty="0">
              <a:solidFill>
                <a:schemeClr val="lt1"/>
              </a:solidFill>
              <a:latin typeface="Lato"/>
              <a:ea typeface="Lato"/>
              <a:cs typeface="Lato"/>
              <a:sym typeface="Lato"/>
            </a:endParaRPr>
          </a:p>
        </p:txBody>
      </p:sp>
      <p:sp>
        <p:nvSpPr>
          <p:cNvPr id="46" name="Google Shape;46;p2"/>
          <p:cNvSpPr txBox="1"/>
          <p:nvPr/>
        </p:nvSpPr>
        <p:spPr>
          <a:xfrm>
            <a:off x="4367808" y="5157192"/>
            <a:ext cx="3240360" cy="369332"/>
          </a:xfrm>
          <a:prstGeom prst="rect">
            <a:avLst/>
          </a:prstGeom>
          <a:solidFill>
            <a:schemeClr val="accent4">
              <a:alpha val="84705"/>
            </a:schemeClr>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u="sng" dirty="0">
                <a:solidFill>
                  <a:schemeClr val="lt1"/>
                </a:solidFill>
                <a:latin typeface="Lato"/>
                <a:ea typeface="Lato"/>
                <a:cs typeface="Lato"/>
                <a:sym typeface="Lato"/>
                <a:hlinkClick r:id="rId3">
                  <a:extLst>
                    <a:ext uri="{A12FA001-AC4F-418D-AE19-62706E023703}">
                      <ahyp:hlinkClr xmlns:ahyp="http://schemas.microsoft.com/office/drawing/2018/hyperlinkcolor" val="tx"/>
                    </a:ext>
                  </a:extLst>
                </a:hlinkClick>
              </a:rPr>
              <a:t>WATCHING THE VIDEO</a:t>
            </a:r>
            <a:endParaRPr sz="1800" b="1" dirty="0">
              <a:solidFill>
                <a:schemeClr val="lt1"/>
              </a:solidFill>
              <a:latin typeface="Lato"/>
              <a:ea typeface="Lato"/>
              <a:cs typeface="Lato"/>
              <a:sym typeface="Lato"/>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0" descr="DSC01005.JPG"/>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74" name="Google Shape;174;p20"/>
          <p:cNvSpPr txBox="1"/>
          <p:nvPr/>
        </p:nvSpPr>
        <p:spPr>
          <a:xfrm>
            <a:off x="407368" y="4509120"/>
            <a:ext cx="11017250" cy="2348880"/>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In order for consumers to have the necessary knowledge to properly manage waste, we need clear and reliable information. To this end, it is important that both consumer products and the institutions that look after citizens and consumers provide this information. Some products, such as wet wipes, are offered as biodegradable when they are not.</a:t>
            </a:r>
            <a:endParaRPr sz="2400" dirty="0">
              <a:solidFill>
                <a:schemeClr val="lt1"/>
              </a:solidFill>
              <a:latin typeface="Helvetica Neue Light"/>
              <a:ea typeface="Helvetica Neue Light"/>
              <a:cs typeface="Helvetica Neue Light"/>
              <a:sym typeface="Helvetica Neue Light"/>
            </a:endParaRPr>
          </a:p>
        </p:txBody>
      </p:sp>
      <p:sp>
        <p:nvSpPr>
          <p:cNvPr id="175" name="Google Shape;175;p20"/>
          <p:cNvSpPr txBox="1"/>
          <p:nvPr/>
        </p:nvSpPr>
        <p:spPr>
          <a:xfrm>
            <a:off x="6240463" y="2781300"/>
            <a:ext cx="5184775" cy="2879725"/>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176" name="Google Shape;176;p20"/>
          <p:cNvSpPr txBox="1">
            <a:spLocks noGrp="1"/>
          </p:cNvSpPr>
          <p:nvPr>
            <p:ph type="title"/>
          </p:nvPr>
        </p:nvSpPr>
        <p:spPr>
          <a:xfrm>
            <a:off x="407375" y="765175"/>
            <a:ext cx="11064000" cy="78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s-ES" dirty="0">
                <a:solidFill>
                  <a:schemeClr val="lt1"/>
                </a:solidFill>
                <a:latin typeface="Lato"/>
                <a:ea typeface="Lato"/>
                <a:cs typeface="Lato"/>
                <a:sym typeface="Lato"/>
              </a:rPr>
              <a:t>Clear and </a:t>
            </a:r>
            <a:r>
              <a:rPr lang="es-ES" dirty="0" err="1">
                <a:solidFill>
                  <a:schemeClr val="lt1"/>
                </a:solidFill>
                <a:latin typeface="Lato"/>
                <a:ea typeface="Lato"/>
                <a:cs typeface="Lato"/>
                <a:sym typeface="Lato"/>
              </a:rPr>
              <a:t>reliable</a:t>
            </a:r>
            <a:r>
              <a:rPr lang="es-ES" dirty="0">
                <a:solidFill>
                  <a:schemeClr val="lt1"/>
                </a:solidFill>
                <a:latin typeface="Lato"/>
                <a:ea typeface="Lato"/>
                <a:cs typeface="Lato"/>
                <a:sym typeface="Lato"/>
              </a:rPr>
              <a:t> </a:t>
            </a:r>
            <a:r>
              <a:rPr lang="es-ES" dirty="0" err="1">
                <a:solidFill>
                  <a:schemeClr val="lt1"/>
                </a:solidFill>
                <a:latin typeface="Lato"/>
                <a:ea typeface="Lato"/>
                <a:cs typeface="Lato"/>
                <a:sym typeface="Lato"/>
              </a:rPr>
              <a:t>information</a:t>
            </a:r>
            <a:endParaRPr dirty="0">
              <a:solidFill>
                <a:schemeClr val="lt1"/>
              </a:solidFill>
              <a:latin typeface="Lato"/>
              <a:ea typeface="Lato"/>
              <a:cs typeface="Lato"/>
              <a:sym typeface="Lato"/>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1" descr="Sin-título-2.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2" name="Google Shape;182;p21"/>
          <p:cNvSpPr txBox="1"/>
          <p:nvPr/>
        </p:nvSpPr>
        <p:spPr>
          <a:xfrm>
            <a:off x="695400" y="3933056"/>
            <a:ext cx="6696124" cy="15843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chemeClr val="lt1"/>
                </a:solidFill>
                <a:latin typeface="Lato"/>
                <a:ea typeface="Lato"/>
                <a:cs typeface="Lato"/>
                <a:sym typeface="Lato"/>
              </a:rPr>
              <a:t>What can you do to solve the problem?</a:t>
            </a:r>
            <a:endParaRPr sz="3600" dirty="0">
              <a:solidFill>
                <a:schemeClr val="lt1"/>
              </a:solidFill>
              <a:latin typeface="Lato"/>
              <a:ea typeface="Lato"/>
              <a:cs typeface="Lato"/>
              <a:sym typeface="Lato"/>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2"/>
          <p:cNvSpPr/>
          <p:nvPr/>
        </p:nvSpPr>
        <p:spPr>
          <a:xfrm>
            <a:off x="-33338" y="0"/>
            <a:ext cx="12225338" cy="6856413"/>
          </a:xfrm>
          <a:prstGeom prst="rect">
            <a:avLst/>
          </a:prstGeom>
          <a:solidFill>
            <a:srgbClr val="00A199"/>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Arial"/>
                <a:ea typeface="Arial"/>
                <a:cs typeface="Arial"/>
                <a:sym typeface="Arial"/>
              </a:rPr>
              <a:t> </a:t>
            </a:r>
            <a:endParaRPr/>
          </a:p>
        </p:txBody>
      </p:sp>
      <p:sp>
        <p:nvSpPr>
          <p:cNvPr id="188" name="Google Shape;188;p22"/>
          <p:cNvSpPr txBox="1"/>
          <p:nvPr/>
        </p:nvSpPr>
        <p:spPr>
          <a:xfrm>
            <a:off x="407368" y="1124744"/>
            <a:ext cx="11161240" cy="2880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Be aware and do not flush anything other than your stool, urine and degradable toilet paper down the toilet. </a:t>
            </a:r>
          </a:p>
          <a:p>
            <a:pPr marL="0" marR="0" lvl="0" indent="0" algn="l" rtl="0">
              <a:spcBef>
                <a:spcPts val="0"/>
              </a:spcBef>
              <a:spcAft>
                <a:spcPts val="0"/>
              </a:spcAft>
              <a:buNone/>
            </a:pPr>
            <a:endParaRPr lang="en-US" sz="2400" dirty="0">
              <a:solidFill>
                <a:schemeClr val="lt1"/>
              </a:solidFill>
              <a:latin typeface="Lato"/>
              <a:ea typeface="Lato"/>
              <a:cs typeface="Lato"/>
              <a:sym typeface="Lato"/>
            </a:endParaRPr>
          </a:p>
          <a:p>
            <a:pPr marL="0" marR="0" lvl="0" indent="0" algn="l" rtl="0">
              <a:spcBef>
                <a:spcPts val="0"/>
              </a:spcBef>
              <a:spcAft>
                <a:spcPts val="0"/>
              </a:spcAft>
              <a:buNone/>
            </a:pPr>
            <a:r>
              <a:rPr lang="en-US" sz="2400" dirty="0">
                <a:solidFill>
                  <a:schemeClr val="lt1"/>
                </a:solidFill>
                <a:latin typeface="Lato"/>
                <a:ea typeface="Lato"/>
                <a:cs typeface="Lato"/>
                <a:sym typeface="Lato"/>
              </a:rPr>
              <a:t>Be responsible with the waste you generate when you are in natural environments.</a:t>
            </a:r>
          </a:p>
          <a:p>
            <a:pPr marL="0" marR="0" lvl="0" indent="0" algn="l" rtl="0">
              <a:spcBef>
                <a:spcPts val="0"/>
              </a:spcBef>
              <a:spcAft>
                <a:spcPts val="0"/>
              </a:spcAft>
              <a:buNone/>
            </a:pPr>
            <a:endParaRPr lang="en-US" sz="2400" dirty="0">
              <a:solidFill>
                <a:schemeClr val="lt1"/>
              </a:solidFill>
              <a:latin typeface="Lato"/>
              <a:ea typeface="Lato"/>
              <a:cs typeface="Lato"/>
              <a:sym typeface="Lato"/>
            </a:endParaRPr>
          </a:p>
          <a:p>
            <a:pPr marL="0" marR="0" lvl="0" indent="0" algn="l" rtl="0">
              <a:spcBef>
                <a:spcPts val="0"/>
              </a:spcBef>
              <a:spcAft>
                <a:spcPts val="0"/>
              </a:spcAft>
              <a:buNone/>
            </a:pPr>
            <a:r>
              <a:rPr lang="en-US" sz="2400" dirty="0">
                <a:solidFill>
                  <a:schemeClr val="lt1"/>
                </a:solidFill>
                <a:latin typeface="Lato"/>
                <a:ea typeface="Lato"/>
                <a:cs typeface="Lato"/>
                <a:sym typeface="Lato"/>
              </a:rPr>
              <a:t>Be aware of the environmental and health impact caused mainly by non-biodegradable solid waste.</a:t>
            </a:r>
            <a:endParaRPr sz="2400" dirty="0">
              <a:solidFill>
                <a:schemeClr val="lt1"/>
              </a:solidFill>
              <a:latin typeface="Helvetica Neue Light"/>
              <a:ea typeface="Helvetica Neue Light"/>
              <a:cs typeface="Helvetica Neue Light"/>
              <a:sym typeface="Helvetica Neue Light"/>
            </a:endParaRPr>
          </a:p>
        </p:txBody>
      </p:sp>
      <p:sp>
        <p:nvSpPr>
          <p:cNvPr id="189" name="Google Shape;189;p22"/>
          <p:cNvSpPr txBox="1"/>
          <p:nvPr/>
        </p:nvSpPr>
        <p:spPr>
          <a:xfrm>
            <a:off x="6240463" y="2781300"/>
            <a:ext cx="5184775" cy="2879725"/>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190" name="Google Shape;190;p22"/>
          <p:cNvSpPr txBox="1"/>
          <p:nvPr/>
        </p:nvSpPr>
        <p:spPr>
          <a:xfrm>
            <a:off x="-35975" y="5157200"/>
            <a:ext cx="11161200" cy="12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4000" dirty="0" err="1">
                <a:solidFill>
                  <a:srgbClr val="00A199"/>
                </a:solidFill>
                <a:latin typeface="Lato"/>
                <a:ea typeface="Lato"/>
                <a:cs typeface="Lato"/>
                <a:sym typeface="Lato"/>
              </a:rPr>
              <a:t>Remember</a:t>
            </a:r>
            <a:r>
              <a:rPr lang="es-ES" sz="4000" dirty="0">
                <a:solidFill>
                  <a:srgbClr val="00A199"/>
                </a:solidFill>
                <a:latin typeface="Lato"/>
                <a:ea typeface="Lato"/>
                <a:cs typeface="Lato"/>
                <a:sym typeface="Lato"/>
              </a:rPr>
              <a:t> </a:t>
            </a:r>
            <a:r>
              <a:rPr lang="es-ES" sz="4000" dirty="0" err="1">
                <a:solidFill>
                  <a:srgbClr val="00A199"/>
                </a:solidFill>
                <a:latin typeface="Lato"/>
                <a:ea typeface="Lato"/>
                <a:cs typeface="Lato"/>
                <a:sym typeface="Lato"/>
              </a:rPr>
              <a:t>the</a:t>
            </a:r>
            <a:r>
              <a:rPr lang="es-ES" sz="4000" dirty="0">
                <a:solidFill>
                  <a:srgbClr val="00A199"/>
                </a:solidFill>
                <a:latin typeface="Lato"/>
                <a:ea typeface="Lato"/>
                <a:cs typeface="Lato"/>
                <a:sym typeface="Lato"/>
              </a:rPr>
              <a:t> </a:t>
            </a:r>
            <a:r>
              <a:rPr lang="es-ES" sz="4000" dirty="0">
                <a:solidFill>
                  <a:srgbClr val="FF0000"/>
                </a:solidFill>
                <a:latin typeface="Lato"/>
                <a:ea typeface="Lato"/>
                <a:cs typeface="Lato"/>
                <a:sym typeface="Lato"/>
              </a:rPr>
              <a:t>3P</a:t>
            </a:r>
            <a:r>
              <a:rPr lang="es-ES" sz="4000" dirty="0">
                <a:solidFill>
                  <a:srgbClr val="00A199"/>
                </a:solidFill>
                <a:latin typeface="Lato"/>
                <a:ea typeface="Lato"/>
                <a:cs typeface="Lato"/>
                <a:sym typeface="Lato"/>
              </a:rPr>
              <a:t> rule : </a:t>
            </a:r>
            <a:r>
              <a:rPr lang="es-ES" sz="4000" dirty="0">
                <a:solidFill>
                  <a:srgbClr val="FF0000"/>
                </a:solidFill>
                <a:latin typeface="Lato"/>
                <a:ea typeface="Lato"/>
                <a:cs typeface="Lato"/>
                <a:sym typeface="Lato"/>
              </a:rPr>
              <a:t>p</a:t>
            </a:r>
            <a:r>
              <a:rPr lang="es-ES" sz="4000" dirty="0">
                <a:solidFill>
                  <a:srgbClr val="00A199"/>
                </a:solidFill>
                <a:latin typeface="Lato"/>
                <a:ea typeface="Lato"/>
                <a:cs typeface="Lato"/>
                <a:sym typeface="Lato"/>
              </a:rPr>
              <a:t>ipi, </a:t>
            </a:r>
            <a:r>
              <a:rPr lang="es-ES" sz="4000" dirty="0">
                <a:solidFill>
                  <a:srgbClr val="FF0000"/>
                </a:solidFill>
                <a:latin typeface="Lato"/>
                <a:ea typeface="Lato"/>
                <a:cs typeface="Lato"/>
                <a:sym typeface="Lato"/>
              </a:rPr>
              <a:t>p</a:t>
            </a:r>
            <a:r>
              <a:rPr lang="es-ES" sz="4000" dirty="0">
                <a:solidFill>
                  <a:srgbClr val="00A199"/>
                </a:solidFill>
                <a:latin typeface="Lato"/>
                <a:ea typeface="Lato"/>
                <a:cs typeface="Lato"/>
                <a:sym typeface="Lato"/>
              </a:rPr>
              <a:t>opo and </a:t>
            </a:r>
            <a:r>
              <a:rPr lang="es-ES" sz="4000" dirty="0" err="1">
                <a:solidFill>
                  <a:srgbClr val="FF0000"/>
                </a:solidFill>
                <a:latin typeface="Lato"/>
                <a:ea typeface="Lato"/>
                <a:cs typeface="Lato"/>
                <a:sym typeface="Lato"/>
              </a:rPr>
              <a:t>p</a:t>
            </a:r>
            <a:r>
              <a:rPr lang="es-ES" sz="4000" dirty="0" err="1">
                <a:solidFill>
                  <a:srgbClr val="00A199"/>
                </a:solidFill>
                <a:latin typeface="Lato"/>
                <a:ea typeface="Lato"/>
                <a:cs typeface="Lato"/>
                <a:sym typeface="Lato"/>
              </a:rPr>
              <a:t>aper</a:t>
            </a:r>
            <a:endParaRPr sz="4000" dirty="0">
              <a:solidFill>
                <a:srgbClr val="00A199"/>
              </a:solidFill>
              <a:latin typeface="Helvetica Neue Light"/>
              <a:ea typeface="Helvetica Neue Light"/>
              <a:cs typeface="Helvetica Neue Light"/>
              <a:sym typeface="Helvetica Neue Light"/>
            </a:endParaRPr>
          </a:p>
        </p:txBody>
      </p:sp>
      <p:pic>
        <p:nvPicPr>
          <p:cNvPr id="191" name="Google Shape;191;p22"/>
          <p:cNvPicPr preferRelativeResize="0"/>
          <p:nvPr/>
        </p:nvPicPr>
        <p:blipFill rotWithShape="1">
          <a:blip r:embed="rId3">
            <a:alphaModFix/>
          </a:blip>
          <a:srcRect/>
          <a:stretch/>
        </p:blipFill>
        <p:spPr>
          <a:xfrm>
            <a:off x="10500025" y="5157325"/>
            <a:ext cx="1691800" cy="1296000"/>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3" descr="Sin-título-4.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7" name="Google Shape;197;p23"/>
          <p:cNvSpPr txBox="1"/>
          <p:nvPr/>
        </p:nvSpPr>
        <p:spPr>
          <a:xfrm>
            <a:off x="407988" y="11113"/>
            <a:ext cx="7200900" cy="32845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s-ES" sz="3600" dirty="0">
                <a:solidFill>
                  <a:schemeClr val="lt1"/>
                </a:solidFill>
                <a:latin typeface="Lato"/>
                <a:ea typeface="Lato"/>
                <a:cs typeface="Lato"/>
                <a:sym typeface="Lato"/>
              </a:rPr>
              <a:t>CONCLUSION</a:t>
            </a:r>
            <a:endParaRPr sz="3600" dirty="0">
              <a:solidFill>
                <a:schemeClr val="lt1"/>
              </a:solidFill>
              <a:latin typeface="Lato"/>
              <a:ea typeface="Lato"/>
              <a:cs typeface="Lato"/>
              <a:sym typeface="Lato"/>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4" descr="IMG_20190906_192517.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3" name="Google Shape;203;p24"/>
          <p:cNvSpPr txBox="1"/>
          <p:nvPr/>
        </p:nvSpPr>
        <p:spPr>
          <a:xfrm>
            <a:off x="983432" y="1628800"/>
            <a:ext cx="10225136" cy="3600400"/>
          </a:xfrm>
          <a:prstGeom prst="rect">
            <a:avLst/>
          </a:prstGeom>
          <a:solidFill>
            <a:srgbClr val="00A199">
              <a:alpha val="60000"/>
            </a:srgbClr>
          </a:solidFill>
          <a:ln>
            <a:noFill/>
          </a:ln>
        </p:spPr>
        <p:txBody>
          <a:bodyPr spcFirstLastPara="1" wrap="square" lIns="91425" tIns="45700" rIns="91425" bIns="45700" anchor="ctr" anchorCtr="0">
            <a:noAutofit/>
          </a:bodyPr>
          <a:lstStyle/>
          <a:p>
            <a:pPr lvl="0" algn="ctr">
              <a:lnSpc>
                <a:spcPct val="90000"/>
              </a:lnSpc>
              <a:buClr>
                <a:srgbClr val="EBE9E9"/>
              </a:buClr>
              <a:buSzPts val="4400"/>
            </a:pPr>
            <a:r>
              <a:rPr lang="en-US" sz="4400" dirty="0">
                <a:solidFill>
                  <a:srgbClr val="EBE9E9"/>
                </a:solidFill>
                <a:latin typeface="Lato"/>
                <a:ea typeface="Lato"/>
                <a:cs typeface="Lato"/>
                <a:sym typeface="Lato"/>
              </a:rPr>
              <a:t>A simple everyday gesture such as flushing the toilet or walking in the countryside can have negative consequences for the environment, but it is up to us to know how to avoid it and apply it in our daily lives.</a:t>
            </a:r>
            <a:endParaRPr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ppt_w</p:attrName>
                                        </p:attrNameLst>
                                      </p:cBhvr>
                                      <p:tavLst>
                                        <p:tav tm="0">
                                          <p:val>
                                            <p:strVal val="0"/>
                                          </p:val>
                                        </p:tav>
                                        <p:tav tm="100000">
                                          <p:val>
                                            <p:strVal val="#ppt_w"/>
                                          </p:val>
                                        </p:tav>
                                      </p:tavLst>
                                    </p:anim>
                                    <p:anim calcmode="lin" valueType="num">
                                      <p:cBhvr additive="base">
                                        <p:cTn id="8" dur="500"/>
                                        <p:tgtEl>
                                          <p:spTgt spid="2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9cbb2f7d61_0_0"/>
          <p:cNvPicPr preferRelativeResize="0"/>
          <p:nvPr/>
        </p:nvPicPr>
        <p:blipFill>
          <a:blip r:embed="rId3">
            <a:alphaModFix/>
          </a:blip>
          <a:stretch>
            <a:fillRect/>
          </a:stretch>
        </p:blipFill>
        <p:spPr>
          <a:xfrm>
            <a:off x="1834125" y="1146713"/>
            <a:ext cx="8114798" cy="4564574"/>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3"/>
          <p:cNvPicPr preferRelativeResize="0">
            <a:picLocks noGrp="1"/>
          </p:cNvPicPr>
          <p:nvPr>
            <p:ph type="body" idx="1"/>
          </p:nvPr>
        </p:nvPicPr>
        <p:blipFill rotWithShape="1">
          <a:blip r:embed="rId3">
            <a:alphaModFix/>
          </a:blip>
          <a:srcRect t="5484" b="5484"/>
          <a:stretch/>
        </p:blipFill>
        <p:spPr>
          <a:xfrm>
            <a:off x="0" y="0"/>
            <a:ext cx="12192000" cy="7245300"/>
          </a:xfrm>
          <a:prstGeom prst="rect">
            <a:avLst/>
          </a:prstGeom>
          <a:noFill/>
          <a:ln>
            <a:noFill/>
          </a:ln>
        </p:spPr>
      </p:pic>
      <p:sp>
        <p:nvSpPr>
          <p:cNvPr id="52" name="Google Shape;52;p3"/>
          <p:cNvSpPr txBox="1"/>
          <p:nvPr/>
        </p:nvSpPr>
        <p:spPr>
          <a:xfrm>
            <a:off x="8184232" y="1052736"/>
            <a:ext cx="3672408" cy="4990864"/>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400" b="1" dirty="0">
              <a:solidFill>
                <a:schemeClr val="lt1"/>
              </a:solidFill>
              <a:latin typeface="Helvetica Neue"/>
              <a:ea typeface="Helvetica Neue"/>
              <a:cs typeface="Helvetica Neue"/>
              <a:sym typeface="Helvetica Neue"/>
            </a:endParaRPr>
          </a:p>
          <a:p>
            <a:pPr marL="0" marR="0" lvl="0" indent="0" algn="r" rtl="0">
              <a:spcBef>
                <a:spcPts val="0"/>
              </a:spcBef>
              <a:spcAft>
                <a:spcPts val="0"/>
              </a:spcAft>
              <a:buNone/>
            </a:pPr>
            <a:r>
              <a:rPr lang="en-US" sz="2400" dirty="0">
                <a:solidFill>
                  <a:schemeClr val="lt1"/>
                </a:solidFill>
                <a:latin typeface="Lato"/>
                <a:ea typeface="Lato"/>
                <a:cs typeface="Lato"/>
                <a:sym typeface="Lato"/>
              </a:rPr>
              <a:t>Cotton swabs, wipes, dental floss, condoms, contact lenses, sanitary napkins, tampons... many products that bring convenience to our modern lives end up inappropriately in the toilet. The toilet is the gateway to nature for materials that are consumed quickly and frequently. </a:t>
            </a:r>
            <a:endParaRPr sz="1100" dirty="0">
              <a:solidFill>
                <a:schemeClr val="lt1"/>
              </a:solidFill>
              <a:latin typeface="Helvetica Neue"/>
              <a:ea typeface="Helvetica Neue"/>
              <a:cs typeface="Helvetica Neue"/>
              <a:sym typeface="Helvetica Neue"/>
            </a:endParaRPr>
          </a:p>
        </p:txBody>
      </p:sp>
      <p:sp>
        <p:nvSpPr>
          <p:cNvPr id="53" name="Google Shape;53;p3"/>
          <p:cNvSpPr/>
          <p:nvPr/>
        </p:nvSpPr>
        <p:spPr>
          <a:xfrm>
            <a:off x="479376" y="3717032"/>
            <a:ext cx="3456384" cy="2376264"/>
          </a:xfrm>
          <a:prstGeom prst="cloudCallout">
            <a:avLst>
              <a:gd name="adj1" fmla="val -50536"/>
              <a:gd name="adj2" fmla="val 85115"/>
            </a:avLst>
          </a:prstGeom>
          <a:solidFill>
            <a:schemeClr val="lt1">
              <a:alpha val="69803"/>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Lato"/>
                <a:ea typeface="Lato"/>
                <a:cs typeface="Lato"/>
                <a:sym typeface="Lato"/>
              </a:rPr>
              <a:t>How does it get to nature from the toilet?</a:t>
            </a:r>
            <a:endParaRPr sz="1800" dirty="0">
              <a:solidFill>
                <a:schemeClr val="dk1"/>
              </a:solidFill>
              <a:latin typeface="Lato"/>
              <a:ea typeface="Lato"/>
              <a:cs typeface="Lato"/>
              <a:sym typeface="Lato"/>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4"/>
          <p:cNvPicPr preferRelativeResize="0"/>
          <p:nvPr/>
        </p:nvPicPr>
        <p:blipFill rotWithShape="1">
          <a:blip r:embed="rId3">
            <a:alphaModFix/>
          </a:blip>
          <a:srcRect t="5775" b="5784"/>
          <a:stretch/>
        </p:blipFill>
        <p:spPr>
          <a:xfrm>
            <a:off x="0" y="-22225"/>
            <a:ext cx="12191996" cy="7195639"/>
          </a:xfrm>
          <a:prstGeom prst="rect">
            <a:avLst/>
          </a:prstGeom>
          <a:noFill/>
          <a:ln>
            <a:noFill/>
          </a:ln>
        </p:spPr>
      </p:pic>
      <p:sp>
        <p:nvSpPr>
          <p:cNvPr id="59" name="Google Shape;59;p4"/>
          <p:cNvSpPr txBox="1"/>
          <p:nvPr/>
        </p:nvSpPr>
        <p:spPr>
          <a:xfrm>
            <a:off x="527720" y="5489848"/>
            <a:ext cx="11136560" cy="1368152"/>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All these wastes cause clogging of city sewers and serious problems in rivers.</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5"/>
          <p:cNvPicPr preferRelativeResize="0"/>
          <p:nvPr/>
        </p:nvPicPr>
        <p:blipFill rotWithShape="1">
          <a:blip r:embed="rId3">
            <a:alphaModFix/>
          </a:blip>
          <a:srcRect t="5293" b="5293"/>
          <a:stretch/>
        </p:blipFill>
        <p:spPr>
          <a:xfrm>
            <a:off x="0" y="-22225"/>
            <a:ext cx="12191999" cy="7251701"/>
          </a:xfrm>
          <a:prstGeom prst="rect">
            <a:avLst/>
          </a:prstGeom>
          <a:noFill/>
          <a:ln>
            <a:noFill/>
          </a:ln>
        </p:spPr>
      </p:pic>
      <p:sp>
        <p:nvSpPr>
          <p:cNvPr id="65" name="Google Shape;65;p5"/>
          <p:cNvSpPr txBox="1"/>
          <p:nvPr/>
        </p:nvSpPr>
        <p:spPr>
          <a:xfrm>
            <a:off x="803722" y="5561856"/>
            <a:ext cx="10584556" cy="1296144"/>
          </a:xfrm>
          <a:prstGeom prst="rect">
            <a:avLst/>
          </a:prstGeom>
          <a:solidFill>
            <a:srgbClr val="00A199">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Although not all waste is flushed down the toilet, much of it is left directly in nature in remote and secluded places.</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6"/>
          <p:cNvSpPr/>
          <p:nvPr/>
        </p:nvSpPr>
        <p:spPr>
          <a:xfrm>
            <a:off x="-33338" y="0"/>
            <a:ext cx="12225338" cy="6856413"/>
          </a:xfrm>
          <a:prstGeom prst="rect">
            <a:avLst/>
          </a:prstGeom>
          <a:solidFill>
            <a:srgbClr val="00A199"/>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Google Shape;71;p6"/>
          <p:cNvSpPr txBox="1"/>
          <p:nvPr/>
        </p:nvSpPr>
        <p:spPr>
          <a:xfrm>
            <a:off x="0" y="188640"/>
            <a:ext cx="6454775" cy="7874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endParaRPr sz="4400">
              <a:solidFill>
                <a:schemeClr val="lt1"/>
              </a:solidFill>
              <a:latin typeface="Lato"/>
              <a:ea typeface="Lato"/>
              <a:cs typeface="Lato"/>
              <a:sym typeface="Lato"/>
            </a:endParaRPr>
          </a:p>
        </p:txBody>
      </p:sp>
      <p:pic>
        <p:nvPicPr>
          <p:cNvPr id="72" name="Google Shape;72;p6" descr="Sin-título-1.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3" name="Google Shape;73;p6"/>
          <p:cNvSpPr txBox="1"/>
          <p:nvPr/>
        </p:nvSpPr>
        <p:spPr>
          <a:xfrm>
            <a:off x="263352" y="3140968"/>
            <a:ext cx="7920880" cy="331236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a:solidFill>
                  <a:schemeClr val="lt1"/>
                </a:solidFill>
                <a:latin typeface="Lato"/>
                <a:ea typeface="Lato"/>
                <a:cs typeface="Lato"/>
                <a:sym typeface="Lato"/>
              </a:rPr>
              <a:t>Does our behavior inside and outside the home have any impact on the environment?</a:t>
            </a:r>
            <a:endParaRPr sz="4000" dirty="0">
              <a:solidFill>
                <a:schemeClr val="lt1"/>
              </a:solidFill>
              <a:latin typeface="Lato"/>
              <a:ea typeface="Lato"/>
              <a:cs typeface="Lato"/>
              <a:sym typeface="Lato"/>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7" descr="IMG_20190906_192440.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 name="Google Shape;79;p7"/>
          <p:cNvSpPr txBox="1">
            <a:spLocks noGrp="1"/>
          </p:cNvSpPr>
          <p:nvPr>
            <p:ph type="title"/>
          </p:nvPr>
        </p:nvSpPr>
        <p:spPr>
          <a:xfrm>
            <a:off x="5159896" y="764704"/>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s-ES" b="1" dirty="0" err="1">
                <a:solidFill>
                  <a:schemeClr val="lt1"/>
                </a:solidFill>
                <a:latin typeface="Lato"/>
                <a:ea typeface="Lato"/>
                <a:cs typeface="Lato"/>
                <a:sym typeface="Lato"/>
              </a:rPr>
              <a:t>Wet</a:t>
            </a:r>
            <a:r>
              <a:rPr lang="es-ES" b="1" dirty="0">
                <a:solidFill>
                  <a:schemeClr val="lt1"/>
                </a:solidFill>
                <a:latin typeface="Lato"/>
                <a:ea typeface="Lato"/>
                <a:cs typeface="Lato"/>
                <a:sym typeface="Lato"/>
              </a:rPr>
              <a:t> </a:t>
            </a:r>
            <a:r>
              <a:rPr lang="es-ES" b="1" dirty="0" err="1">
                <a:solidFill>
                  <a:schemeClr val="lt1"/>
                </a:solidFill>
                <a:latin typeface="Lato"/>
                <a:ea typeface="Lato"/>
                <a:cs typeface="Lato"/>
                <a:sym typeface="Lato"/>
              </a:rPr>
              <a:t>wipes</a:t>
            </a:r>
            <a:endParaRPr dirty="0"/>
          </a:p>
        </p:txBody>
      </p:sp>
      <p:sp>
        <p:nvSpPr>
          <p:cNvPr id="80" name="Google Shape;80;p7"/>
          <p:cNvSpPr/>
          <p:nvPr/>
        </p:nvSpPr>
        <p:spPr>
          <a:xfrm>
            <a:off x="381000" y="4786313"/>
            <a:ext cx="11072813" cy="1569620"/>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Wipes break into small pieces, contributing to the microplastics problem. These small particles can enter the food chain and threaten marine life. Because of their weight, they tend to settle to the bottom of rivers and thus become a hidden threat, even changing river courses. </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8"/>
          <p:cNvPicPr preferRelativeResize="0"/>
          <p:nvPr/>
        </p:nvPicPr>
        <p:blipFill rotWithShape="1">
          <a:blip r:embed="rId3">
            <a:alphaModFix/>
          </a:blip>
          <a:srcRect t="5420" b="5429"/>
          <a:stretch/>
        </p:blipFill>
        <p:spPr>
          <a:xfrm>
            <a:off x="0" y="0"/>
            <a:ext cx="12191995" cy="7199315"/>
          </a:xfrm>
          <a:prstGeom prst="rect">
            <a:avLst/>
          </a:prstGeom>
          <a:noFill/>
          <a:ln>
            <a:noFill/>
          </a:ln>
        </p:spPr>
      </p:pic>
      <p:sp>
        <p:nvSpPr>
          <p:cNvPr id="86" name="Google Shape;86;p8"/>
          <p:cNvSpPr txBox="1">
            <a:spLocks noGrp="1"/>
          </p:cNvSpPr>
          <p:nvPr>
            <p:ph type="title"/>
          </p:nvPr>
        </p:nvSpPr>
        <p:spPr>
          <a:xfrm>
            <a:off x="5016500" y="765175"/>
            <a:ext cx="6454775" cy="787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s-ES" b="1" dirty="0" err="1">
                <a:solidFill>
                  <a:schemeClr val="lt1"/>
                </a:solidFill>
                <a:latin typeface="Lato"/>
                <a:ea typeface="Lato"/>
                <a:cs typeface="Lato"/>
                <a:sym typeface="Lato"/>
              </a:rPr>
              <a:t>Plastics</a:t>
            </a:r>
            <a:endParaRPr dirty="0"/>
          </a:p>
        </p:txBody>
      </p:sp>
      <p:sp>
        <p:nvSpPr>
          <p:cNvPr id="87" name="Google Shape;87;p8"/>
          <p:cNvSpPr/>
          <p:nvPr/>
        </p:nvSpPr>
        <p:spPr>
          <a:xfrm>
            <a:off x="839416" y="4919008"/>
            <a:ext cx="10467527" cy="1569620"/>
          </a:xfrm>
          <a:prstGeom prst="rect">
            <a:avLst/>
          </a:prstGeom>
          <a:solidFill>
            <a:srgbClr val="00A199">
              <a:alpha val="60000"/>
            </a:srgbClr>
          </a:solidFill>
          <a:ln w="9525" cap="flat" cmpd="sng">
            <a:solidFill>
              <a:srgbClr val="00A19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The plastics discarded by the WC reach our rivers and reservoirs. In some places, they account for 8% of the waste found on beaches, affecting fauna, flora and ourselves. Many of the hygiene products we use most often contain plastic.</a:t>
            </a:r>
            <a:endParaRPr sz="2400" dirty="0">
              <a:solidFill>
                <a:schemeClr val="lt1"/>
              </a:solidFill>
              <a:latin typeface="Lato"/>
              <a:ea typeface="Lato"/>
              <a:cs typeface="Lato"/>
              <a:sym typeface="Lato"/>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9" descr="DSC00858.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3" name="Google Shape;93;p9"/>
          <p:cNvSpPr/>
          <p:nvPr/>
        </p:nvSpPr>
        <p:spPr>
          <a:xfrm>
            <a:off x="623392" y="5013176"/>
            <a:ext cx="10864998" cy="1569660"/>
          </a:xfrm>
          <a:prstGeom prst="rect">
            <a:avLst/>
          </a:prstGeom>
          <a:solidFill>
            <a:srgbClr val="00A199">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Lato"/>
                <a:ea typeface="Lato"/>
                <a:cs typeface="Lato"/>
                <a:sym typeface="Lato"/>
              </a:rPr>
              <a:t>We often flush them down the toilet or sink and they can end up in nature. Contact lenses are made of very flexible plastic, which means they can pass through sewage treatment plant filters, fragment and lead to the formation of microplastics.</a:t>
            </a:r>
            <a:endParaRPr sz="2400" dirty="0">
              <a:solidFill>
                <a:schemeClr val="lt1"/>
              </a:solidFill>
              <a:latin typeface="Lato"/>
              <a:ea typeface="Lato"/>
              <a:cs typeface="Lato"/>
              <a:sym typeface="Lato"/>
            </a:endParaRPr>
          </a:p>
        </p:txBody>
      </p:sp>
      <p:sp>
        <p:nvSpPr>
          <p:cNvPr id="94" name="Google Shape;94;p9"/>
          <p:cNvSpPr txBox="1"/>
          <p:nvPr/>
        </p:nvSpPr>
        <p:spPr>
          <a:xfrm>
            <a:off x="5016500" y="765175"/>
            <a:ext cx="6454775" cy="7874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4400"/>
              <a:buFont typeface="Arial"/>
              <a:buNone/>
            </a:pPr>
            <a:endParaRPr sz="4400" b="1" i="0" u="none" strike="noStrike" cap="none">
              <a:solidFill>
                <a:schemeClr val="lt1"/>
              </a:solidFill>
              <a:latin typeface="Lato"/>
              <a:ea typeface="Lato"/>
              <a:cs typeface="Lato"/>
              <a:sym typeface="Lato"/>
            </a:endParaRPr>
          </a:p>
        </p:txBody>
      </p:sp>
      <p:sp>
        <p:nvSpPr>
          <p:cNvPr id="95" name="Google Shape;95;p9"/>
          <p:cNvSpPr txBox="1">
            <a:spLocks noGrp="1"/>
          </p:cNvSpPr>
          <p:nvPr>
            <p:ph type="title"/>
          </p:nvPr>
        </p:nvSpPr>
        <p:spPr>
          <a:xfrm>
            <a:off x="7680176" y="620688"/>
            <a:ext cx="4104456" cy="1152127"/>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s-ES" b="1" dirty="0" err="1">
                <a:solidFill>
                  <a:schemeClr val="lt1"/>
                </a:solidFill>
                <a:latin typeface="Lato"/>
                <a:ea typeface="Lato"/>
                <a:cs typeface="Lato"/>
                <a:sym typeface="Lato"/>
              </a:rPr>
              <a:t>Contact</a:t>
            </a:r>
            <a:r>
              <a:rPr lang="es-ES" b="1" dirty="0">
                <a:solidFill>
                  <a:schemeClr val="lt1"/>
                </a:solidFill>
                <a:latin typeface="Lato"/>
                <a:ea typeface="Lato"/>
                <a:cs typeface="Lato"/>
                <a:sym typeface="Lato"/>
              </a:rPr>
              <a:t> </a:t>
            </a:r>
            <a:r>
              <a:rPr lang="es-ES" b="1" dirty="0" err="1">
                <a:solidFill>
                  <a:schemeClr val="lt1"/>
                </a:solidFill>
                <a:latin typeface="Lato"/>
                <a:ea typeface="Lato"/>
                <a:cs typeface="Lato"/>
                <a:sym typeface="Lato"/>
              </a:rPr>
              <a:t>lenses</a:t>
            </a:r>
            <a:br>
              <a:rPr lang="es-ES" b="1" dirty="0">
                <a:solidFill>
                  <a:schemeClr val="lt1"/>
                </a:solidFill>
                <a:latin typeface="Lato"/>
                <a:ea typeface="Lato"/>
                <a:cs typeface="Lato"/>
                <a:sym typeface="Lato"/>
              </a:rPr>
            </a:br>
            <a:endParaRPr dirty="0"/>
          </a:p>
        </p:txBody>
      </p:sp>
      <p:sp>
        <p:nvSpPr>
          <p:cNvPr id="96" name="Google Shape;96;p9"/>
          <p:cNvSpPr/>
          <p:nvPr/>
        </p:nvSpPr>
        <p:spPr>
          <a:xfrm>
            <a:off x="551384" y="188640"/>
            <a:ext cx="3456384" cy="2376264"/>
          </a:xfrm>
          <a:prstGeom prst="cloudCallout">
            <a:avLst>
              <a:gd name="adj1" fmla="val -62252"/>
              <a:gd name="adj2" fmla="val 64226"/>
            </a:avLst>
          </a:prstGeom>
          <a:solidFill>
            <a:schemeClr val="lt1">
              <a:alpha val="69803"/>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Lato"/>
                <a:ea typeface="Lato"/>
                <a:cs typeface="Lato"/>
                <a:sym typeface="Lato"/>
              </a:rPr>
              <a:t>Can what we flush down the washbasin also find its way into nature?</a:t>
            </a:r>
            <a:endParaRPr sz="1800" dirty="0">
              <a:solidFill>
                <a:schemeClr val="dk1"/>
              </a:solidFill>
              <a:latin typeface="Lato"/>
              <a:ea typeface="Lato"/>
              <a:cs typeface="Lato"/>
              <a:sym typeface="Lato"/>
            </a:endParaRPr>
          </a:p>
        </p:txBody>
      </p:sp>
    </p:spTree>
  </p:cSld>
  <p:clrMapOvr>
    <a:masterClrMapping/>
  </p:clrMapOvr>
  <p:transition spd="slow">
    <p:fade/>
  </p:transition>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1064</Words>
  <Application>Microsoft Office PowerPoint</Application>
  <PresentationFormat>Panorámica</PresentationFormat>
  <Paragraphs>54</Paragraphs>
  <Slides>25</Slides>
  <Notes>25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Calibri</vt:lpstr>
      <vt:lpstr>Lato</vt:lpstr>
      <vt:lpstr>Helvetica Neue</vt:lpstr>
      <vt:lpstr>Helvetica Neue Light</vt:lpstr>
      <vt:lpstr>Lato Light</vt:lpstr>
      <vt:lpstr>Tema de Office</vt:lpstr>
      <vt:lpstr>Impact of Litter flushed down the WC</vt:lpstr>
      <vt:lpstr>Presentación de PowerPoint</vt:lpstr>
      <vt:lpstr>Presentación de PowerPoint</vt:lpstr>
      <vt:lpstr>Presentación de PowerPoint</vt:lpstr>
      <vt:lpstr>Presentación de PowerPoint</vt:lpstr>
      <vt:lpstr>Presentación de PowerPoint</vt:lpstr>
      <vt:lpstr>Wet wipes</vt:lpstr>
      <vt:lpstr>Plastics</vt:lpstr>
      <vt:lpstr>Contact lenses </vt:lpstr>
      <vt:lpstr> Ear sticks</vt:lpstr>
      <vt:lpstr> Feminine higiene products</vt:lpstr>
      <vt:lpstr> Condoms</vt:lpstr>
      <vt:lpstr> Medicines</vt:lpstr>
      <vt:lpstr> Cat litter</vt:lpstr>
      <vt:lpstr>Small pets</vt:lpstr>
      <vt:lpstr>Chemicals</vt:lpstr>
      <vt:lpstr>Presentación de PowerPoint</vt:lpstr>
      <vt:lpstr>Lack of knowledge</vt:lpstr>
      <vt:lpstr>Lack of awareness and sensitization</vt:lpstr>
      <vt:lpstr>Clear and reliable information</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 de Microsoft Office</dc:creator>
  <cp:lastModifiedBy>Coral Jiménez</cp:lastModifiedBy>
  <cp:revision>15</cp:revision>
  <dcterms:created xsi:type="dcterms:W3CDTF">2017-11-13T10:08:38Z</dcterms:created>
  <dcterms:modified xsi:type="dcterms:W3CDTF">2024-07-03T21:49:16Z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0x01010057717D861B934E58A8FDB0F4569066E6009AC88F7DEB550B4E8162A317CE3B4F110035C03899D2F0AA4682CD1CAB5EF49B7F</vt:lpwstr>
  </property>
  <property fmtid="{D5CDD505-2E9C-101B-9397-08002B2CF9AE}" pid="3" name="EcoTipoDocumento">
    <vt:lpwstr>Otros</vt:lpwstr>
  </property>
  <property fmtid="{D5CDD505-2E9C-101B-9397-08002B2CF9AE}" pid="4" name="EcoOrigen">
    <vt:lpwstr>Comunidades</vt:lpwstr>
  </property>
  <property fmtid="{D5CDD505-2E9C-101B-9397-08002B2CF9AE}" pid="5" name="EcoProyecto">
    <vt:lpwstr>Comunicación y RRPP</vt:lpwstr>
  </property>
</Properties>
</file>