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4">
          <p15:clr>
            <a:srgbClr val="000000"/>
          </p15:clr>
        </p15:guide>
        <p15:guide id="2" orient="horz" pos="4319">
          <p15:clr>
            <a:srgbClr val="000000"/>
          </p15:clr>
        </p15:guide>
        <p15:guide id="3" pos="3265">
          <p15:clr>
            <a:srgbClr val="000000"/>
          </p15:clr>
        </p15:guide>
        <p15:guide id="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2" roundtripDataSignature="AMtx7mhwYLCU5rwVxOEQYxnoHfDwih1e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9C1092-6AAA-4F0E-924E-C7F99FEAFDCD}">
  <a:tblStyle styleId="{DA9C1092-6AAA-4F0E-924E-C7F99FEAFD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4" orient="horz"/>
        <p:guide pos="4319" orient="horz"/>
        <p:guide pos="3265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0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02cf3e3b6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a02cf3e3b6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02cf3e3b6_2_10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a02cf3e3b6_2_10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Relationship Id="rId6" Type="http://schemas.openxmlformats.org/officeDocument/2006/relationships/image" Target="../media/image24.jpg"/><Relationship Id="rId7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199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/>
        </p:nvSpPr>
        <p:spPr>
          <a:xfrm>
            <a:off x="7666037" y="2660650"/>
            <a:ext cx="1743075" cy="1668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2" name="Google Shape;32;p1"/>
          <p:cNvSpPr txBox="1"/>
          <p:nvPr/>
        </p:nvSpPr>
        <p:spPr>
          <a:xfrm>
            <a:off x="0" y="2660650"/>
            <a:ext cx="9409112" cy="1668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33" name="Google Shape;33;p1"/>
          <p:cNvSpPr txBox="1"/>
          <p:nvPr>
            <p:ph type="ctrTitle"/>
          </p:nvPr>
        </p:nvSpPr>
        <p:spPr>
          <a:xfrm>
            <a:off x="1593850" y="3003550"/>
            <a:ext cx="7815262" cy="982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99"/>
              </a:buClr>
              <a:buSzPts val="4000"/>
              <a:buFont typeface="Lato"/>
              <a:buNone/>
            </a:pPr>
            <a:r>
              <a:rPr b="0" i="0" lang="en-US" sz="40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  <a:t>Microplásticos, </a:t>
            </a:r>
            <a:br>
              <a:rPr b="0" i="0" lang="en-US" sz="40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0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  <a:t>un problema global.</a:t>
            </a:r>
            <a:endParaRPr/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2" y="3367087"/>
            <a:ext cx="949325" cy="4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2200" y="5792787"/>
            <a:ext cx="1806575" cy="81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262" y="5792787"/>
            <a:ext cx="1271587" cy="8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2238375" y="5875337"/>
            <a:ext cx="7815262" cy="982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80550" y="2805112"/>
            <a:ext cx="2451100" cy="13795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 txBox="1"/>
          <p:nvPr>
            <p:ph type="title"/>
          </p:nvPr>
        </p:nvSpPr>
        <p:spPr>
          <a:xfrm>
            <a:off x="1487487" y="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pic>
        <p:nvPicPr>
          <p:cNvPr descr="Resultado de imagen de microplasticos RED TROFICA" id="120" name="Google Shape;12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125" y="1071562"/>
            <a:ext cx="9432925" cy="578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1487487" y="15081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33337" y="1246187"/>
            <a:ext cx="6815137" cy="481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Se estima que cerca del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80% de toda la basura que llega a nuestros mares y océanos proviene de la tierra.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Se ha calculado que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cerca del 95% de todos los plásticos que llegan al mar a nivel global provienen de un limitado número de ríos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aunque ninguno de estos ríos se encuentra en España, sí se conocen estimaciones que sitúan a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nuestro país como el segundo de Europa que más plástico vierte al Mediterráneo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considerándolo uno de los mares mas contaminados por plásticos de todo el planeta.                                          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Rios de Europa 2.jpg" id="130" name="Google Shape;130;p11"/>
          <p:cNvPicPr preferRelativeResize="0"/>
          <p:nvPr/>
        </p:nvPicPr>
        <p:blipFill rotWithShape="1">
          <a:blip r:embed="rId3">
            <a:alphaModFix/>
          </a:blip>
          <a:srcRect b="8000" l="0" r="4609" t="0"/>
          <a:stretch/>
        </p:blipFill>
        <p:spPr>
          <a:xfrm>
            <a:off x="7016750" y="1773237"/>
            <a:ext cx="5175250" cy="42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 txBox="1"/>
          <p:nvPr>
            <p:ph type="title"/>
          </p:nvPr>
        </p:nvSpPr>
        <p:spPr>
          <a:xfrm>
            <a:off x="1416050" y="1666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Conocimiento; Ciencia ciudadana</a:t>
            </a:r>
            <a:endParaRPr/>
          </a:p>
        </p:txBody>
      </p:sp>
      <p:sp>
        <p:nvSpPr>
          <p:cNvPr id="139" name="Google Shape;139;p12"/>
          <p:cNvSpPr txBox="1"/>
          <p:nvPr>
            <p:ph idx="1" type="body"/>
          </p:nvPr>
        </p:nvSpPr>
        <p:spPr>
          <a:xfrm>
            <a:off x="838200" y="1825625"/>
            <a:ext cx="10515600" cy="460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una de las herramientas más potentes en el ámbito de la investigación, la conservación y la sensibilización.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Las nuevas tecnologías y la facilidad de acceso a la información del ciudadano ayudan a que los problemas globales estén cada vez más presentes en la sociedad, y generan a la vez un sentimiento de participación altruista para apoyar, colaborar o frenar ciertas amenazas.</a:t>
            </a:r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350" y="2489200"/>
            <a:ext cx="2549525" cy="251142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1" name="Google Shape;14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3337" y="2643187"/>
            <a:ext cx="2305050" cy="22891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2" name="Google Shape;14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3"/>
          <p:cNvSpPr txBox="1"/>
          <p:nvPr>
            <p:ph type="title"/>
          </p:nvPr>
        </p:nvSpPr>
        <p:spPr>
          <a:xfrm>
            <a:off x="1271587" y="-222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endParaRPr/>
          </a:p>
        </p:txBody>
      </p:sp>
      <p:sp>
        <p:nvSpPr>
          <p:cNvPr id="150" name="Google Shape;150;p13"/>
          <p:cNvSpPr txBox="1"/>
          <p:nvPr>
            <p:ph idx="1" type="body"/>
          </p:nvPr>
        </p:nvSpPr>
        <p:spPr>
          <a:xfrm>
            <a:off x="823912" y="1477962"/>
            <a:ext cx="11368087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Aunque existen cientos de formulaciones de polímeros y mezclas, </a:t>
            </a:r>
            <a:b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esta actividad vamos a trabajar con los siguientes: </a:t>
            </a:r>
            <a:b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(poliuretano)      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PEAD 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(Polietileno de alta densidad)                                                              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   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PEBD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(polietileno de baja densidad)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Polyurethane.jpg"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" y="3094037"/>
            <a:ext cx="2339975" cy="3119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ttle_of_milk.jpg" id="152" name="Google Shape;15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1437" y="3571875"/>
            <a:ext cx="2001837" cy="288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myam_Fruit_Jellies.jpg" id="153" name="Google Shape;15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6725" y="4406900"/>
            <a:ext cx="3068637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/>
          <p:nvPr>
            <p:ph type="title"/>
          </p:nvPr>
        </p:nvSpPr>
        <p:spPr>
          <a:xfrm>
            <a:off x="1487487" y="-7461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endParaRPr/>
          </a:p>
        </p:txBody>
      </p:sp>
      <p:sp>
        <p:nvSpPr>
          <p:cNvPr id="162" name="Google Shape;162;p14"/>
          <p:cNvSpPr txBox="1"/>
          <p:nvPr>
            <p:ph idx="1" type="body"/>
          </p:nvPr>
        </p:nvSpPr>
        <p:spPr>
          <a:xfrm>
            <a:off x="735012" y="1630362"/>
            <a:ext cx="10515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PP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(polipropileno)                 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PS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(Poliestireno)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EVA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                             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(etilvinilacetato)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(que incluyen otras mezclas como gomas, etc.)</a:t>
            </a:r>
            <a:endParaRPr/>
          </a:p>
        </p:txBody>
      </p:sp>
      <p:pic>
        <p:nvPicPr>
          <p:cNvPr descr="american chips.jpg" id="163" name="Google Shape;1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75" y="2214562"/>
            <a:ext cx="2928937" cy="195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ilvinilacetato.jpg" id="164" name="Google Shape;1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0625" y="3000375"/>
            <a:ext cx="2071687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maticos.jpg" id="165" name="Google Shape;1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4812" y="5214937"/>
            <a:ext cx="1928812" cy="144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estileno.jpg" id="166" name="Google Shape;16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8787" y="2201862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 txBox="1"/>
          <p:nvPr>
            <p:ph type="title"/>
          </p:nvPr>
        </p:nvSpPr>
        <p:spPr>
          <a:xfrm>
            <a:off x="1585912" y="4921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99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endParaRPr/>
          </a:p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1055687" y="1649412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99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  <a:t>Flotabilidad de diferentes polímeros (adaptado de BASEMAN, 2019).</a:t>
            </a:r>
            <a:endParaRPr/>
          </a:p>
        </p:txBody>
      </p:sp>
      <p:pic>
        <p:nvPicPr>
          <p:cNvPr descr="Flotabilidad de diferentes polimeros.JPG" id="176" name="Google Shape;1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12" y="2138362"/>
            <a:ext cx="7499350" cy="44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30162"/>
            <a:ext cx="2139950" cy="12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>
            <p:ph type="title"/>
          </p:nvPr>
        </p:nvSpPr>
        <p:spPr>
          <a:xfrm>
            <a:off x="1590675" y="5080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endParaRPr/>
          </a:p>
        </p:txBody>
      </p:sp>
      <p:sp>
        <p:nvSpPr>
          <p:cNvPr id="185" name="Google Shape;185;p16"/>
          <p:cNvSpPr txBox="1"/>
          <p:nvPr>
            <p:ph idx="1" type="body"/>
          </p:nvPr>
        </p:nvSpPr>
        <p:spPr>
          <a:xfrm>
            <a:off x="838200" y="1825625"/>
            <a:ext cx="1068705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Microplásticos primarios </a:t>
            </a:r>
            <a:r>
              <a:rPr b="1" i="0" lang="en-US" sz="16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(tamaño microscópico de origen):</a:t>
            </a:r>
            <a:endParaRPr b="1" i="0" sz="2400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Muchos de los productos higiénicos que utilizamos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diario contienen esferas </a:t>
            </a:r>
            <a:r>
              <a:rPr b="0" i="1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fragmentos </a:t>
            </a: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plásticos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pequeño tamaño para generar un color,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 aspecto, favorecer la exfoliación o el cepillado.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 </a:t>
            </a:r>
            <a:r>
              <a:rPr b="1" i="0" lang="en-US" sz="2400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Microplásticos secundarios: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Estos provienen de la rotura, degradación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o desintegración de elementos mayores.</a:t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3312" y="1428750"/>
            <a:ext cx="1931987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 rotWithShape="1">
          <a:blip r:embed="rId4">
            <a:alphaModFix/>
          </a:blip>
          <a:srcRect b="0" l="0" r="14273" t="0"/>
          <a:stretch/>
        </p:blipFill>
        <p:spPr>
          <a:xfrm>
            <a:off x="9048750" y="1433512"/>
            <a:ext cx="1655762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1087" y="4389437"/>
            <a:ext cx="3068637" cy="22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7"/>
          <p:cNvSpPr txBox="1"/>
          <p:nvPr>
            <p:ph type="title"/>
          </p:nvPr>
        </p:nvSpPr>
        <p:spPr>
          <a:xfrm>
            <a:off x="1590675" y="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endParaRPr/>
          </a:p>
        </p:txBody>
      </p:sp>
      <p:sp>
        <p:nvSpPr>
          <p:cNvPr id="197" name="Google Shape;197;p17"/>
          <p:cNvSpPr txBox="1"/>
          <p:nvPr>
            <p:ph idx="1" type="body"/>
          </p:nvPr>
        </p:nvSpPr>
        <p:spPr>
          <a:xfrm>
            <a:off x="401637" y="1484312"/>
            <a:ext cx="1135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Además de las dos anteriores estarían también las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fibras textiles sintéticas. 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Una sola prenda puede desprender cientos de fibras en cada lavado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que van directamente al sistema hidráulico urbano.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sistemas de depuración, </a:t>
            </a:r>
            <a:r>
              <a:rPr b="0" i="1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 están bien gestionados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pueden filtrar un porcentaje de fibras y otros elementos pequeños de cerca de un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95%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esto es igualmente preocupante porque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corrige el problema en origen.</a:t>
            </a:r>
            <a:endParaRPr/>
          </a:p>
        </p:txBody>
      </p:sp>
      <p:pic>
        <p:nvPicPr>
          <p:cNvPr descr="Resultado de imagen de microplasticos LAVADORA" id="198" name="Google Shape;1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3337" y="2830512"/>
            <a:ext cx="40005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 txBox="1"/>
          <p:nvPr>
            <p:ph type="title"/>
          </p:nvPr>
        </p:nvSpPr>
        <p:spPr>
          <a:xfrm>
            <a:off x="1416050" y="15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Trabajo y estudio</a:t>
            </a:r>
            <a:endParaRPr/>
          </a:p>
        </p:txBody>
      </p:sp>
      <p:sp>
        <p:nvSpPr>
          <p:cNvPr id="207" name="Google Shape;207;p18"/>
          <p:cNvSpPr txBox="1"/>
          <p:nvPr>
            <p:ph idx="1" type="body"/>
          </p:nvPr>
        </p:nvSpPr>
        <p:spPr>
          <a:xfrm>
            <a:off x="585787" y="1770062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Y una vez que hemos conocido los microplásticos, su procedencia y problemática, ahora nos toca abordar el problema, y para ello tendremos que actuar como científicos, salir al campo a recopilar información y trabajar en nuestras aulas y laboratorios.</a:t>
            </a: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562" y="3429000"/>
            <a:ext cx="5365750" cy="292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2362" y="3429000"/>
            <a:ext cx="5608637" cy="291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/>
        </p:nvSpPr>
        <p:spPr>
          <a:xfrm>
            <a:off x="-16800" y="-30612"/>
            <a:ext cx="12225300" cy="6856500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115537" y="4348650"/>
            <a:ext cx="110172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 txBox="1"/>
          <p:nvPr>
            <p:ph type="title"/>
          </p:nvPr>
        </p:nvSpPr>
        <p:spPr>
          <a:xfrm>
            <a:off x="1452562" y="21431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Trabajo y estudio; fases</a:t>
            </a:r>
            <a:endParaRPr/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grpSp>
        <p:nvGrpSpPr>
          <p:cNvPr id="219" name="Google Shape;219;p19"/>
          <p:cNvGrpSpPr/>
          <p:nvPr/>
        </p:nvGrpSpPr>
        <p:grpSpPr>
          <a:xfrm>
            <a:off x="8339146" y="1224080"/>
            <a:ext cx="3472609" cy="3280318"/>
            <a:chOff x="6254516" y="1318143"/>
            <a:chExt cx="2604522" cy="2460300"/>
          </a:xfrm>
        </p:grpSpPr>
        <p:sp>
          <p:nvSpPr>
            <p:cNvPr id="220" name="Google Shape;220;p19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49C90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 sz="1200">
                <a:solidFill>
                  <a:srgbClr val="249C9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19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Envío</a:t>
              </a: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 de datos y </a:t>
              </a: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análisis</a:t>
              </a: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 por expertos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19"/>
            <p:cNvSpPr txBox="1"/>
            <p:nvPr/>
          </p:nvSpPr>
          <p:spPr>
            <a:xfrm rot="-2700000">
              <a:off x="6788358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19"/>
          <p:cNvGrpSpPr/>
          <p:nvPr/>
        </p:nvGrpSpPr>
        <p:grpSpPr>
          <a:xfrm>
            <a:off x="5129198" y="2900480"/>
            <a:ext cx="3472609" cy="3280318"/>
            <a:chOff x="4761418" y="1318143"/>
            <a:chExt cx="2604522" cy="2460300"/>
          </a:xfrm>
        </p:grpSpPr>
        <p:sp>
          <p:nvSpPr>
            <p:cNvPr id="225" name="Google Shape;225;p19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1F887E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1200">
                <a:solidFill>
                  <a:srgbClr val="1F887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19"/>
            <p:cNvSpPr txBox="1"/>
            <p:nvPr/>
          </p:nvSpPr>
          <p:spPr>
            <a:xfrm rot="-2700000">
              <a:off x="48964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Análisis 1; identificación bajo lupa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19"/>
            <p:cNvSpPr txBox="1"/>
            <p:nvPr/>
          </p:nvSpPr>
          <p:spPr>
            <a:xfrm rot="-2700000">
              <a:off x="5295260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4283359" y="1376480"/>
            <a:ext cx="3472609" cy="3280318"/>
            <a:chOff x="3269751" y="1318143"/>
            <a:chExt cx="2604522" cy="2460300"/>
          </a:xfrm>
        </p:grpSpPr>
        <p:sp>
          <p:nvSpPr>
            <p:cNvPr id="230" name="Google Shape;230;p19"/>
            <p:cNvSpPr/>
            <p:nvPr/>
          </p:nvSpPr>
          <p:spPr>
            <a:xfrm rot="2700000">
              <a:off x="4255100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459197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2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19"/>
            <p:cNvSpPr txBox="1"/>
            <p:nvPr/>
          </p:nvSpPr>
          <p:spPr>
            <a:xfrm rot="-2700000">
              <a:off x="34047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Muestreo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 rot="-2700000">
              <a:off x="3803593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1071550" y="2720530"/>
            <a:ext cx="3472609" cy="3280318"/>
            <a:chOff x="1776626" y="1318143"/>
            <a:chExt cx="2604522" cy="2460300"/>
          </a:xfrm>
        </p:grpSpPr>
        <p:grpSp>
          <p:nvGrpSpPr>
            <p:cNvPr id="235" name="Google Shape;235;p19"/>
            <p:cNvGrpSpPr/>
            <p:nvPr/>
          </p:nvGrpSpPr>
          <p:grpSpPr>
            <a:xfrm>
              <a:off x="1776626" y="1318143"/>
              <a:ext cx="2604522" cy="2460300"/>
              <a:chOff x="1776626" y="1318143"/>
              <a:chExt cx="2604522" cy="2460300"/>
            </a:xfrm>
          </p:grpSpPr>
          <p:sp>
            <p:nvSpPr>
              <p:cNvPr id="236" name="Google Shape;236;p19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fmla="val 50000" name="adj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9"/>
              <p:cNvSpPr txBox="1"/>
              <p:nvPr/>
            </p:nvSpPr>
            <p:spPr>
              <a:xfrm rot="-2700000">
                <a:off x="1899549" y="2297849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50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Planificación</a:t>
                </a:r>
                <a:endParaRPr b="1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38" name="Google Shape;238;p19"/>
              <p:cNvSpPr txBox="1"/>
              <p:nvPr/>
            </p:nvSpPr>
            <p:spPr>
              <a:xfrm rot="-2700000">
                <a:off x="2310468" y="2571061"/>
                <a:ext cx="2242660" cy="442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39" name="Google Shape;239;p19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379961" y="881630"/>
            <a:ext cx="3472609" cy="3280318"/>
            <a:chOff x="284959" y="1318143"/>
            <a:chExt cx="2604522" cy="2460300"/>
          </a:xfrm>
        </p:grpSpPr>
        <p:sp>
          <p:nvSpPr>
            <p:cNvPr id="241" name="Google Shape;241;p19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155B54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200">
                <a:solidFill>
                  <a:srgbClr val="155B5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 rot="-2700000">
              <a:off x="414317" y="230054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Conocimiento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 rot="-2700000">
              <a:off x="818801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8601796" y="3280030"/>
            <a:ext cx="3472609" cy="3280318"/>
            <a:chOff x="6254516" y="1318143"/>
            <a:chExt cx="2604522" cy="2460300"/>
          </a:xfrm>
        </p:grpSpPr>
        <p:sp>
          <p:nvSpPr>
            <p:cNvPr id="246" name="Google Shape;246;p19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49C90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b="1" sz="1200">
                <a:solidFill>
                  <a:srgbClr val="249C9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Segundo</a:t>
              </a:r>
              <a:r>
                <a:rPr b="1" lang="en-US" sz="15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 muestreo</a:t>
              </a:r>
              <a:endParaRPr b="1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 rot="-2700000">
              <a:off x="6788358" y="2571061"/>
              <a:ext cx="2242660" cy="4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 txBox="1"/>
          <p:nvPr>
            <p:ph type="title"/>
          </p:nvPr>
        </p:nvSpPr>
        <p:spPr>
          <a:xfrm>
            <a:off x="5016500" y="765175"/>
            <a:ext cx="6454775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sp>
        <p:nvSpPr>
          <p:cNvPr id="45" name="Google Shape;45;p2"/>
          <p:cNvSpPr txBox="1"/>
          <p:nvPr/>
        </p:nvSpPr>
        <p:spPr>
          <a:xfrm>
            <a:off x="334962" y="1357312"/>
            <a:ext cx="11377612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 apenas 50 años que comenzamos a producir plástico de forma generalizada.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695325" y="5572125"/>
            <a:ext cx="10514012" cy="128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 en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1950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 producción mundial de plástico no llegaba a los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 millones de toneladas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en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2016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se superaron los </a:t>
            </a:r>
            <a:r>
              <a:rPr b="1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335 millones </a:t>
            </a: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(y se estima que en 2050 se rozarán los 1.000 millones de toneladas).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lastic_Water_bottles.jpg"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0187" y="2143125"/>
            <a:ext cx="4176712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tlery-8188_1280.jpg" id="48" name="Google Shape;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8312" y="2143125"/>
            <a:ext cx="3714750" cy="278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EAECE7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334962" y="4292600"/>
            <a:ext cx="110172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/>
          <p:nvPr>
            <p:ph type="title"/>
          </p:nvPr>
        </p:nvSpPr>
        <p:spPr>
          <a:xfrm>
            <a:off x="3055825" y="116225"/>
            <a:ext cx="90669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99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  <a:t>Trabajo y estudio; alcance y objetivo</a:t>
            </a:r>
            <a:endParaRPr/>
          </a:p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1311025" y="1219300"/>
            <a:ext cx="105156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99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A199"/>
                </a:solidFill>
                <a:latin typeface="Lato"/>
                <a:ea typeface="Lato"/>
                <a:cs typeface="Lato"/>
                <a:sym typeface="Lato"/>
              </a:rPr>
              <a:t>Esta es posiblemente la parte más importante de cualquier estudio, proyecto o actividad que vayamos a poner en marcha: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A1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30162"/>
            <a:ext cx="2139950" cy="120332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grpSp>
        <p:nvGrpSpPr>
          <p:cNvPr id="259" name="Google Shape;259;p20"/>
          <p:cNvGrpSpPr/>
          <p:nvPr/>
        </p:nvGrpSpPr>
        <p:grpSpPr>
          <a:xfrm>
            <a:off x="3584995" y="1890416"/>
            <a:ext cx="5024697" cy="4966088"/>
            <a:chOff x="2675582" y="676586"/>
            <a:chExt cx="3793942" cy="3790328"/>
          </a:xfrm>
        </p:grpSpPr>
        <p:sp>
          <p:nvSpPr>
            <p:cNvPr id="260" name="Google Shape;260;p20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fmla="val 12564381" name="adj1"/>
                <a:gd fmla="val 18346131" name="adj2"/>
                <a:gd fmla="val 20844" name="adj3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fmla="val 12622480" name="adj1"/>
                <a:gd fmla="val 18081133" name="adj2"/>
                <a:gd fmla="val 20809" name="adj3"/>
              </a:avLst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4" name="Google Shape;264;p20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65" name="Google Shape;265;p2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" name="Google Shape;267;p20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68" name="Google Shape;268;p2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0" name="Google Shape;270;p20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71" name="Google Shape;271;p2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3" name="Google Shape;273;p20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 b="1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 b="1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5" name="Google Shape;275;p20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 b="1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76" name="Google Shape;276;p20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77" name="Google Shape;277;p2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9" name="Google Shape;279;p20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 b="1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0" name="Google Shape;280;p20"/>
          <p:cNvGrpSpPr/>
          <p:nvPr/>
        </p:nvGrpSpPr>
        <p:grpSpPr>
          <a:xfrm>
            <a:off x="431325" y="2467273"/>
            <a:ext cx="4483505" cy="1696858"/>
            <a:chOff x="323500" y="1170475"/>
            <a:chExt cx="3362713" cy="1289700"/>
          </a:xfrm>
        </p:grpSpPr>
        <p:sp>
          <p:nvSpPr>
            <p:cNvPr id="281" name="Google Shape;281;p20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CUAL ES </a:t>
              </a:r>
              <a:r>
                <a:rPr b="1" lang="en-US" sz="16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NUESTRO</a:t>
              </a:r>
              <a:r>
                <a:rPr b="1" lang="en-US" sz="16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 OBJETIVO</a:t>
              </a:r>
              <a:endParaRPr b="1" sz="16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Tener claro el </a:t>
              </a: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propósito</a:t>
              </a: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 de nuestro trabajo o estudio.</a:t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82" name="Google Shape;282;p20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cap="flat" cmpd="sng" w="9525">
              <a:solidFill>
                <a:srgbClr val="1F887E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83" name="Google Shape;283;p20"/>
          <p:cNvGrpSpPr/>
          <p:nvPr/>
        </p:nvGrpSpPr>
        <p:grpSpPr>
          <a:xfrm>
            <a:off x="431325" y="4648440"/>
            <a:ext cx="4839096" cy="1696858"/>
            <a:chOff x="323500" y="2828275"/>
            <a:chExt cx="3629413" cy="1289700"/>
          </a:xfrm>
        </p:grpSpPr>
        <p:sp>
          <p:nvSpPr>
            <p:cNvPr id="284" name="Google Shape;284;p20"/>
            <p:cNvSpPr txBox="1"/>
            <p:nvPr/>
          </p:nvSpPr>
          <p:spPr>
            <a:xfrm>
              <a:off x="323500" y="28282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COMO LOGRAR NUESTRO OBJETIVO</a:t>
              </a:r>
              <a:endParaRPr b="1" sz="16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Conocer la </a:t>
              </a: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metodología</a:t>
              </a: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 que vamos a  desarrollar.</a:t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85" name="Google Shape;285;p20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cap="flat" cmpd="sng" w="9525">
              <a:solidFill>
                <a:srgbClr val="1D7E7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86" name="Google Shape;286;p20"/>
          <p:cNvGrpSpPr/>
          <p:nvPr/>
        </p:nvGrpSpPr>
        <p:grpSpPr>
          <a:xfrm>
            <a:off x="6946262" y="2322382"/>
            <a:ext cx="4814080" cy="1696858"/>
            <a:chOff x="5209825" y="1060350"/>
            <a:chExt cx="3610650" cy="1289700"/>
          </a:xfrm>
        </p:grpSpPr>
        <p:sp>
          <p:nvSpPr>
            <p:cNvPr id="287" name="Google Shape;287;p20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RECURSOS Y FRECUENCIA</a:t>
              </a:r>
              <a:endParaRPr b="1" sz="16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Ser conscientes de los recursos disponibles para su realización.</a:t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88" name="Google Shape;288;p20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89" name="Google Shape;289;p20"/>
          <p:cNvGrpSpPr/>
          <p:nvPr/>
        </p:nvGrpSpPr>
        <p:grpSpPr>
          <a:xfrm>
            <a:off x="6946262" y="4901285"/>
            <a:ext cx="4814080" cy="1696858"/>
            <a:chOff x="5209825" y="3020450"/>
            <a:chExt cx="3610650" cy="1289700"/>
          </a:xfrm>
        </p:grpSpPr>
        <p:sp>
          <p:nvSpPr>
            <p:cNvPr id="290" name="Google Shape;290;p20"/>
            <p:cNvSpPr txBox="1"/>
            <p:nvPr/>
          </p:nvSpPr>
          <p:spPr>
            <a:xfrm>
              <a:off x="6696475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r>
                <a:rPr b="1" lang="en-US" sz="16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UANDO SE LLEVA A CABO</a:t>
              </a:r>
              <a:endParaRPr b="1" sz="16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1B786E"/>
                  </a:solidFill>
                  <a:latin typeface="Lato"/>
                  <a:ea typeface="Lato"/>
                  <a:cs typeface="Lato"/>
                  <a:sym typeface="Lato"/>
                </a:rPr>
                <a:t>Tener claro el momento más adecuado para realizar nuestro estudio.</a:t>
              </a:r>
              <a:endParaRPr b="1" sz="1100">
                <a:solidFill>
                  <a:srgbClr val="1B786E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91" name="Google Shape;291;p20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B786E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02cf3e3b6_5_0"/>
          <p:cNvSpPr txBox="1"/>
          <p:nvPr/>
        </p:nvSpPr>
        <p:spPr>
          <a:xfrm>
            <a:off x="-16800" y="-30612"/>
            <a:ext cx="12225300" cy="6856500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a02cf3e3b6_5_0"/>
          <p:cNvSpPr txBox="1"/>
          <p:nvPr/>
        </p:nvSpPr>
        <p:spPr>
          <a:xfrm>
            <a:off x="334962" y="4292600"/>
            <a:ext cx="110172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a02cf3e3b6_5_0"/>
          <p:cNvSpPr txBox="1"/>
          <p:nvPr>
            <p:ph type="title"/>
          </p:nvPr>
        </p:nvSpPr>
        <p:spPr>
          <a:xfrm>
            <a:off x="1847850" y="157150"/>
            <a:ext cx="100488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99"/>
              </a:buClr>
              <a:buSzPts val="4400"/>
              <a:buFont typeface="Lato"/>
              <a:buNone/>
            </a:pPr>
            <a:r>
              <a:rPr b="0" i="0" lang="en-US" sz="43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Trabajo y estudio; planificación y selección de materiales</a:t>
            </a:r>
            <a:endParaRPr sz="4300">
              <a:solidFill>
                <a:schemeClr val="lt1"/>
              </a:solidFill>
            </a:endParaRPr>
          </a:p>
        </p:txBody>
      </p:sp>
      <p:pic>
        <p:nvPicPr>
          <p:cNvPr id="299" name="Google Shape;299;ga02cf3e3b6_5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7" y="-22225"/>
            <a:ext cx="1881187" cy="1057274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10"/>
              </a:srgbClr>
            </a:outerShdw>
          </a:effectLst>
        </p:spPr>
      </p:pic>
      <p:graphicFrame>
        <p:nvGraphicFramePr>
          <p:cNvPr id="300" name="Google Shape;300;ga02cf3e3b6_5_0"/>
          <p:cNvGraphicFramePr/>
          <p:nvPr/>
        </p:nvGraphicFramePr>
        <p:xfrm>
          <a:off x="315150" y="138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{DA9C1092-6AAA-4F0E-924E-C7F99FEAFDCD}</a:tableStyleId>
              </a:tblPr>
              <a:tblGrid>
                <a:gridCol w="5780850"/>
                <a:gridCol w="5780850"/>
              </a:tblGrid>
              <a:tr h="3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MATERIAL PARA EL MUESTREO DE CAMPO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55B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MATERIAL PARA EL LABORATORIO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55B54"/>
                    </a:solidFill>
                  </a:tcPr>
                </a:tc>
              </a:tr>
              <a:tr h="3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Hoja de campo (imprimelas desde la guía de uso de muestreo)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Hoja de campo</a:t>
                      </a:r>
                      <a:endParaRPr>
                        <a:solidFill>
                          <a:srgbClr val="1B786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Cámara o teléfono móvil.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Hoja de registro de laboratorio y Análisis.</a:t>
                      </a: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(imprimelas desde la guía de uso de muestreo)</a:t>
                      </a:r>
                      <a:endParaRPr>
                        <a:solidFill>
                          <a:srgbClr val="1B786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75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Kit de muestreo (este lo proporcionará el monitor).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Cámara de secado(Puede ser una caja donde se colocan las muestras mientras se secan completamente. Para ello introducimos dentro varios paquetes de gel de sílice.</a:t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6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Cubos de 5-8 litros (llevar tantos como los grupos de alumnos a participar en la actividad).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Pinzas.</a:t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Pinzas (preferiblemente de metal).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Marcador permanente, lápiz, goma, sacapuntas y bolígrafo.</a:t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Guantes (preferiblemente de algodón).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Agua oxigenada.</a:t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Botes de boca ancha (preferiblemente de cristal).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Agua oxigenada y agua destilada.</a:t>
                      </a:r>
                      <a:endParaRPr>
                        <a:solidFill>
                          <a:srgbClr val="1B786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Agua oxigenada.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</a:rPr>
                        <a:t>Lupa binocular, Microscopio óptico o  similar.</a:t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Marcador permanente, lápiz, goma, sacapuntas y bolígrafo.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6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1B786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Otros materiales; a tener en cuenta del lugar donde vamos a tomar las muestras.</a:t>
                      </a:r>
                      <a:endParaRPr sz="1100"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B786E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02cf3e3b6_2_1040"/>
          <p:cNvSpPr txBox="1"/>
          <p:nvPr/>
        </p:nvSpPr>
        <p:spPr>
          <a:xfrm>
            <a:off x="-33337" y="0"/>
            <a:ext cx="12225300" cy="6856500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a02cf3e3b6_2_1040"/>
          <p:cNvSpPr txBox="1"/>
          <p:nvPr/>
        </p:nvSpPr>
        <p:spPr>
          <a:xfrm>
            <a:off x="334962" y="4292600"/>
            <a:ext cx="110172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a02cf3e3b6_2_1040"/>
          <p:cNvSpPr txBox="1"/>
          <p:nvPr>
            <p:ph type="title"/>
          </p:nvPr>
        </p:nvSpPr>
        <p:spPr>
          <a:xfrm>
            <a:off x="15906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Comienza la actividad de muestreo</a:t>
            </a:r>
            <a:endParaRPr/>
          </a:p>
        </p:txBody>
      </p:sp>
      <p:sp>
        <p:nvSpPr>
          <p:cNvPr id="308" name="Google Shape;308;ga02cf3e3b6_2_1040"/>
          <p:cNvSpPr txBox="1"/>
          <p:nvPr>
            <p:ph idx="1" type="body"/>
          </p:nvPr>
        </p:nvSpPr>
        <p:spPr>
          <a:xfrm>
            <a:off x="401637" y="1484312"/>
            <a:ext cx="1135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 docente responsable,  puede solicitar la presencia de un educador o educadora para la salida al espacio seleccionado y realizar la actividad de recogida de muestras de microplásticos.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NECESITAREMOS: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GUIA DE USO, descárgatela </a:t>
            </a:r>
            <a:r>
              <a:rPr lang="en-US" sz="2400">
                <a:solidFill>
                  <a:schemeClr val="lt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aquí</a:t>
            </a:r>
            <a:endParaRPr sz="2400">
              <a:solidFill>
                <a:schemeClr val="lt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Protocolo muestreo análisis e identificación de Hombre y Territorio para una recogida de muestras en mayor profundidad (opcional) descárgatela </a:t>
            </a:r>
            <a:r>
              <a:rPr lang="en-US" sz="2400">
                <a:solidFill>
                  <a:schemeClr val="lt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aquí.</a:t>
            </a:r>
            <a:endParaRPr sz="2400">
              <a:solidFill>
                <a:schemeClr val="lt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9" name="Google Shape;309;ga02cf3e3b6_2_10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7" y="-22225"/>
            <a:ext cx="1881187" cy="1057274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1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slibera_claim19_VERTICAL.png" id="314" name="Google Shape;314;p44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2262" y="5500687"/>
            <a:ext cx="15525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4"/>
          <p:cNvSpPr txBox="1"/>
          <p:nvPr/>
        </p:nvSpPr>
        <p:spPr>
          <a:xfrm>
            <a:off x="3648075" y="5572125"/>
            <a:ext cx="3194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r>
              <a:rPr b="0" i="0" lang="en-US" sz="240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colaboración con </a:t>
            </a:r>
            <a:endParaRPr/>
          </a:p>
        </p:txBody>
      </p:sp>
      <p:pic>
        <p:nvPicPr>
          <p:cNvPr id="317" name="Google Shape;31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3600" y="620712"/>
            <a:ext cx="53848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n-título-2.jpg" id="55" name="Google Shape;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 txBox="1"/>
          <p:nvPr/>
        </p:nvSpPr>
        <p:spPr>
          <a:xfrm>
            <a:off x="407987" y="4797425"/>
            <a:ext cx="10801350" cy="1584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b="0" i="0" lang="en-US" sz="32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¿Os atreveríais a imaginar qué cantidad no ha sido reciclada y permanece abandonada en vertederos o en la naturaleza?</a:t>
            </a: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1617662" y="3492500"/>
            <a:ext cx="83820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 desde 1950 se han producido 8.300 millones </a:t>
            </a:r>
            <a:b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2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toneladas de plástico… </a:t>
            </a:r>
            <a:endParaRPr/>
          </a:p>
        </p:txBody>
      </p:sp>
      <p:pic>
        <p:nvPicPr>
          <p:cNvPr id="58" name="Google Shape;5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1415480" y="2564904"/>
            <a:ext cx="9433048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9E9"/>
              </a:buClr>
              <a:buSzPts val="8880"/>
              <a:buFont typeface="Helvetica Neue"/>
              <a:buNone/>
            </a:pPr>
            <a:r>
              <a:rPr b="1" i="0" lang="en-US" sz="8880" u="none" cap="none" strike="noStrike">
                <a:solidFill>
                  <a:srgbClr val="EBE9E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6.300 MILLONES</a:t>
            </a:r>
            <a:endParaRPr b="1" i="0" sz="8880" u="none" cap="none" strike="noStrike">
              <a:solidFill>
                <a:srgbClr val="EBE9E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EEE9CC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2" name="Google Shape;72;p5"/>
          <p:cNvSpPr txBox="1"/>
          <p:nvPr>
            <p:ph type="title"/>
          </p:nvPr>
        </p:nvSpPr>
        <p:spPr>
          <a:xfrm>
            <a:off x="5519737" y="260350"/>
            <a:ext cx="6454775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BASURALEZA ; Plásticos</a:t>
            </a:r>
            <a:endParaRPr/>
          </a:p>
        </p:txBody>
      </p:sp>
      <p:pic>
        <p:nvPicPr>
          <p:cNvPr descr="Resultado de imagen de barril petroleo usos" id="73" name="Google Shape;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7" y="1773237"/>
            <a:ext cx="5662612" cy="46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/>
          <p:nvPr/>
        </p:nvSpPr>
        <p:spPr>
          <a:xfrm>
            <a:off x="6672262" y="1700212"/>
            <a:ext cx="5302250" cy="5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plástico procede de la destilación del petróleo, utilizando el 6% del barril de crudo, el cual tiene 169 litros aproximadamente.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Actualmente se producen aprox. unos 100 millones de barriles al día.</a:t>
            </a:r>
            <a:endParaRPr/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" y="52387"/>
            <a:ext cx="2139950" cy="12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1" name="Google Shape;81;p6"/>
          <p:cNvSpPr txBox="1"/>
          <p:nvPr>
            <p:ph type="title"/>
          </p:nvPr>
        </p:nvSpPr>
        <p:spPr>
          <a:xfrm>
            <a:off x="5375275" y="476250"/>
            <a:ext cx="6454775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pic>
        <p:nvPicPr>
          <p:cNvPr id="82" name="Google Shape;82;p6"/>
          <p:cNvPicPr preferRelativeResize="0"/>
          <p:nvPr/>
        </p:nvPicPr>
        <p:blipFill rotWithShape="1">
          <a:blip r:embed="rId3">
            <a:alphaModFix/>
          </a:blip>
          <a:srcRect b="31077" l="0" r="13450" t="0"/>
          <a:stretch/>
        </p:blipFill>
        <p:spPr>
          <a:xfrm>
            <a:off x="334962" y="1741487"/>
            <a:ext cx="589915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"/>
          <p:cNvPicPr preferRelativeResize="0"/>
          <p:nvPr/>
        </p:nvPicPr>
        <p:blipFill rotWithShape="1">
          <a:blip r:embed="rId3">
            <a:alphaModFix/>
          </a:blip>
          <a:srcRect b="0" l="0" r="0" t="68922"/>
          <a:stretch/>
        </p:blipFill>
        <p:spPr>
          <a:xfrm>
            <a:off x="5561012" y="2924175"/>
            <a:ext cx="6083300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" y="52387"/>
            <a:ext cx="2139950" cy="12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/>
          <p:nvPr>
            <p:ph type="title"/>
          </p:nvPr>
        </p:nvSpPr>
        <p:spPr>
          <a:xfrm>
            <a:off x="5303837" y="295275"/>
            <a:ext cx="6454775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 b="0" l="0" r="14139" t="0"/>
          <a:stretch/>
        </p:blipFill>
        <p:spPr>
          <a:xfrm>
            <a:off x="-33337" y="1377950"/>
            <a:ext cx="5697537" cy="4975225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sp>
        <p:nvSpPr>
          <p:cNvPr id="92" name="Google Shape;92;p7"/>
          <p:cNvSpPr txBox="1"/>
          <p:nvPr/>
        </p:nvSpPr>
        <p:spPr>
          <a:xfrm>
            <a:off x="6167437" y="3427412"/>
            <a:ext cx="6337300" cy="865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</a:pPr>
            <a: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Hay suficientes restos de</a:t>
            </a:r>
            <a:b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plástico en el mundo para </a:t>
            </a:r>
            <a:b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cubrir por completo un país</a:t>
            </a:r>
            <a:b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36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 veces más grande que España </a:t>
            </a:r>
            <a:endParaRPr/>
          </a:p>
        </p:txBody>
      </p:sp>
      <p:pic>
        <p:nvPicPr>
          <p:cNvPr id="93" name="Google Shape;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592262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/>
        </p:nvSpPr>
        <p:spPr>
          <a:xfrm>
            <a:off x="-33337" y="0"/>
            <a:ext cx="12225337" cy="6856412"/>
          </a:xfrm>
          <a:prstGeom prst="rect">
            <a:avLst/>
          </a:prstGeom>
          <a:solidFill>
            <a:srgbClr val="00A199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 txBox="1"/>
          <p:nvPr>
            <p:ph type="title"/>
          </p:nvPr>
        </p:nvSpPr>
        <p:spPr>
          <a:xfrm>
            <a:off x="1343025" y="18891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482600" y="1492250"/>
            <a:ext cx="5613400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El plástico es un producto versátil y de bajo coste de producción,  </a:t>
            </a: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estando presente en la ropa, aparatos electrónicos, vehículos , envases, construcción, etc.</a:t>
            </a: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Teniendo una elevada vida tras ser desechados, debido a su resistencia a los agentes externos, </a:t>
            </a: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 degradación es lenta y progresiva</a:t>
            </a: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poco a poco, </a:t>
            </a: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 plásticos van disgregándose en porciones menores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hasta llegar a los comúnmente llamados </a:t>
            </a: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microplásticos</a:t>
            </a: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(fragmentos menores de 5 milímetros).</a:t>
            </a:r>
            <a:endParaRPr/>
          </a:p>
        </p:txBody>
      </p:sp>
      <p:pic>
        <p:nvPicPr>
          <p:cNvPr descr="Fuentes de degradación.JPG"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687" y="1428750"/>
            <a:ext cx="5546725" cy="5305425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pic>
        <p:nvPicPr>
          <p:cNvPr id="103" name="Google Shape;1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520825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croplasticos en nuestros platos.jpg" id="108" name="Google Shape;1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225"/>
            <a:ext cx="12192000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"/>
          <p:cNvSpPr txBox="1"/>
          <p:nvPr/>
        </p:nvSpPr>
        <p:spPr>
          <a:xfrm>
            <a:off x="334962" y="4292600"/>
            <a:ext cx="11017250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 txBox="1"/>
          <p:nvPr>
            <p:ph type="title"/>
          </p:nvPr>
        </p:nvSpPr>
        <p:spPr>
          <a:xfrm>
            <a:off x="1509712" y="1460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BASURALEZA; Plásticos</a:t>
            </a:r>
            <a:endParaRPr/>
          </a:p>
        </p:txBody>
      </p: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1703387" y="4711700"/>
            <a:ext cx="8967787" cy="1871662"/>
          </a:xfrm>
          <a:prstGeom prst="rect">
            <a:avLst/>
          </a:prstGeom>
          <a:solidFill>
            <a:srgbClr val="00A199">
              <a:alpha val="3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 estima que </a:t>
            </a: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existen microplásticos en prácticamente todos</a:t>
            </a:r>
            <a:b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los hábitats del mundo. 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Al ser partículas pequeñas los organismos filtradores las asimilan en grandes cantidades y estas, son ingeridas por animales más grandes, entrando así en la </a:t>
            </a:r>
            <a:r>
              <a:rPr b="1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cadena trófica </a:t>
            </a: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 llegando a nuestros platos.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337" y="-22225"/>
            <a:ext cx="1881187" cy="10572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2017-11-13T10:08:38Z</dcterms:created>
  <dc:creator>Usuario de Microsoft Office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str>0x01010057717D861B934E58A8FDB0F4569066E6009AC88F7DEB550B4E8162A317CE3B4F110035C03899D2F0AA4682CD1CAB5EF49B7F</vt:lpstr>
  </property>
  <property fmtid="{D5CDD505-2E9C-101B-9397-08002B2CF9AE}" pid="3" name="EcoTipoDocumento">
    <vt:lpstr>Otros</vt:lpstr>
  </property>
  <property fmtid="{D5CDD505-2E9C-101B-9397-08002B2CF9AE}" pid="4" name="EcoOrigen">
    <vt:lpstr>Comunidades</vt:lpstr>
  </property>
  <property fmtid="{D5CDD505-2E9C-101B-9397-08002B2CF9AE}" pid="5" name="EcoProyecto">
    <vt:lpstr>Comunicación y RRPP</vt:lpstr>
  </property>
</Properties>
</file>