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48" r:id="rId4"/>
  </p:sldMasterIdLst>
  <p:notesMasterIdLst>
    <p:notesMasterId r:id="rId65"/>
  </p:notesMasterIdLst>
  <p:handoutMasterIdLst>
    <p:handoutMasterId r:id="rId66"/>
  </p:handoutMasterIdLst>
  <p:sldIdLst>
    <p:sldId id="461" r:id="rId5"/>
    <p:sldId id="470" r:id="rId6"/>
    <p:sldId id="471" r:id="rId7"/>
    <p:sldId id="476" r:id="rId8"/>
    <p:sldId id="475" r:id="rId9"/>
    <p:sldId id="477" r:id="rId10"/>
    <p:sldId id="474" r:id="rId11"/>
    <p:sldId id="469" r:id="rId12"/>
    <p:sldId id="472" r:id="rId13"/>
    <p:sldId id="479" r:id="rId14"/>
    <p:sldId id="320" r:id="rId15"/>
    <p:sldId id="349" r:id="rId16"/>
    <p:sldId id="462" r:id="rId17"/>
    <p:sldId id="495" r:id="rId18"/>
    <p:sldId id="488" r:id="rId19"/>
    <p:sldId id="490" r:id="rId20"/>
    <p:sldId id="491" r:id="rId21"/>
    <p:sldId id="492" r:id="rId22"/>
    <p:sldId id="493" r:id="rId23"/>
    <p:sldId id="502" r:id="rId24"/>
    <p:sldId id="465" r:id="rId25"/>
    <p:sldId id="487" r:id="rId26"/>
    <p:sldId id="497" r:id="rId27"/>
    <p:sldId id="498" r:id="rId28"/>
    <p:sldId id="409" r:id="rId29"/>
    <p:sldId id="503" r:id="rId30"/>
    <p:sldId id="439" r:id="rId31"/>
    <p:sldId id="499" r:id="rId32"/>
    <p:sldId id="500" r:id="rId33"/>
    <p:sldId id="415" r:id="rId34"/>
    <p:sldId id="464" r:id="rId35"/>
    <p:sldId id="463" r:id="rId36"/>
    <p:sldId id="410" r:id="rId37"/>
    <p:sldId id="480" r:id="rId38"/>
    <p:sldId id="481" r:id="rId39"/>
    <p:sldId id="328" r:id="rId40"/>
    <p:sldId id="504" r:id="rId41"/>
    <p:sldId id="506" r:id="rId42"/>
    <p:sldId id="507" r:id="rId43"/>
    <p:sldId id="399" r:id="rId44"/>
    <p:sldId id="359" r:id="rId45"/>
    <p:sldId id="333" r:id="rId46"/>
    <p:sldId id="501" r:id="rId47"/>
    <p:sldId id="508" r:id="rId48"/>
    <p:sldId id="452" r:id="rId49"/>
    <p:sldId id="454" r:id="rId50"/>
    <p:sldId id="278" r:id="rId51"/>
    <p:sldId id="282" r:id="rId52"/>
    <p:sldId id="510" r:id="rId53"/>
    <p:sldId id="512" r:id="rId54"/>
    <p:sldId id="511" r:id="rId55"/>
    <p:sldId id="281" r:id="rId56"/>
    <p:sldId id="425" r:id="rId57"/>
    <p:sldId id="426" r:id="rId58"/>
    <p:sldId id="402" r:id="rId59"/>
    <p:sldId id="427" r:id="rId60"/>
    <p:sldId id="483" r:id="rId61"/>
    <p:sldId id="484" r:id="rId62"/>
    <p:sldId id="485" r:id="rId63"/>
    <p:sldId id="434" r:id="rId64"/>
  </p:sldIdLst>
  <p:sldSz cx="12192000" cy="6858000"/>
  <p:notesSz cx="6858000" cy="9144000"/>
  <p:embeddedFontLst>
    <p:embeddedFont>
      <p:font typeface="Aharoni" panose="02010803020104030203" pitchFamily="2" charset="-79"/>
      <p:bold r:id="rId67"/>
    </p:embeddedFont>
    <p:embeddedFont>
      <p:font typeface="Avenir Next LT Pro Light" panose="020B0304020202020204" pitchFamily="34" charset="0"/>
      <p:regular r:id="rId68"/>
      <p:italic r:id="rId69"/>
    </p:embeddedFont>
    <p:embeddedFont>
      <p:font typeface="Calibri" panose="020F0502020204030204" pitchFamily="34" charset="0"/>
      <p:regular r:id="rId70"/>
      <p:bold r:id="rId71"/>
      <p:italic r:id="rId72"/>
      <p:boldItalic r:id="rId73"/>
    </p:embeddedFont>
    <p:embeddedFont>
      <p:font typeface="Calibri Light" panose="020F0302020204030204" pitchFamily="34" charset="0"/>
      <p:regular r:id="rId74"/>
      <p:italic r:id="rId75"/>
    </p:embeddedFont>
    <p:embeddedFont>
      <p:font typeface="Lato Black" panose="020F0502020204030203" pitchFamily="34" charset="0"/>
      <p:bold r:id="rId76"/>
      <p:boldItalic r:id="rId77"/>
    </p:embeddedFont>
    <p:embeddedFont>
      <p:font typeface="Lato Light" panose="020F0502020204030203" pitchFamily="34" charset="0"/>
      <p:regular r:id="rId78"/>
      <p:italic r:id="rId79"/>
    </p:embeddedFont>
    <p:embeddedFont>
      <p:font typeface="Meiryo" panose="020B0604030504040204" pitchFamily="34" charset="-128"/>
      <p:regular r:id="rId80"/>
      <p:bold r:id="rId81"/>
      <p:italic r:id="rId82"/>
      <p:boldItalic r:id="rId83"/>
    </p:embeddedFont>
    <p:embeddedFont>
      <p:font typeface="Tempus Sans ITC" panose="04020404030D07020202" pitchFamily="82" charset="0"/>
      <p:regular r:id="rId84"/>
    </p:embeddedFont>
  </p:embeddedFontLst>
  <p:defaultTextStyle>
    <a:defPPr>
      <a:defRPr lang="es-ES_trad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ena Lopez Rey" initials="ELR" lastIdx="2" clrIdx="0">
    <p:extLst>
      <p:ext uri="{19B8F6BF-5375-455C-9EA6-DF929625EA0E}">
        <p15:presenceInfo xmlns:p15="http://schemas.microsoft.com/office/powerpoint/2012/main" userId="S-1-5-21-166216123-2788865097-1085665878-8691" providerId="AD"/>
      </p:ext>
    </p:extLst>
  </p:cmAuthor>
  <p:cmAuthor id="2" name="Sara Güemes Santos" initials="SGS" lastIdx="9" clrIdx="1">
    <p:extLst>
      <p:ext uri="{19B8F6BF-5375-455C-9EA6-DF929625EA0E}">
        <p15:presenceInfo xmlns:p15="http://schemas.microsoft.com/office/powerpoint/2012/main" userId="S-1-5-21-166216123-2788865097-1085665878-9881" providerId="AD"/>
      </p:ext>
    </p:extLst>
  </p:cmAuthor>
  <p:cmAuthor id="3" name="Aida Fernando De Fuentes" initials="AFDF" lastIdx="23" clrIdx="2">
    <p:extLst>
      <p:ext uri="{19B8F6BF-5375-455C-9EA6-DF929625EA0E}">
        <p15:presenceInfo xmlns:p15="http://schemas.microsoft.com/office/powerpoint/2012/main" userId="S::AFF@ecoembes.com::ff871cf8-1bc3-404e-a039-fadb1152fe06" providerId="AD"/>
      </p:ext>
    </p:extLst>
  </p:cmAuthor>
  <p:cmAuthor id="4" name="Usuario" initials="U" lastIdx="4" clrIdx="3">
    <p:extLst>
      <p:ext uri="{19B8F6BF-5375-455C-9EA6-DF929625EA0E}">
        <p15:presenceInfo xmlns:p15="http://schemas.microsoft.com/office/powerpoint/2012/main" userId="Usuario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489"/>
    <a:srgbClr val="00A199"/>
    <a:srgbClr val="0C4378"/>
    <a:srgbClr val="000000"/>
    <a:srgbClr val="FFFFFF"/>
    <a:srgbClr val="D5F3E7"/>
    <a:srgbClr val="DE0000"/>
    <a:srgbClr val="FFCC00"/>
    <a:srgbClr val="0F3A5D"/>
    <a:srgbClr val="113F6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DBD13CF-F5D5-4945-8BDD-6007B0D4C74A}" v="266" dt="2023-10-06T13:18:11.4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50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font" Target="fonts/font2.fntdata"/><Relationship Id="rId84" Type="http://schemas.openxmlformats.org/officeDocument/2006/relationships/font" Target="fonts/font18.fntdata"/><Relationship Id="rId89" Type="http://schemas.openxmlformats.org/officeDocument/2006/relationships/tableStyles" Target="tableStyle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font" Target="fonts/font8.fntdata"/><Relationship Id="rId79" Type="http://schemas.openxmlformats.org/officeDocument/2006/relationships/font" Target="fonts/font13.fntdata"/><Relationship Id="rId5" Type="http://schemas.openxmlformats.org/officeDocument/2006/relationships/slide" Target="slides/slide1.xml"/><Relationship Id="rId90" Type="http://schemas.microsoft.com/office/2015/10/relationships/revisionInfo" Target="revisionInfo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font" Target="fonts/font3.fntdata"/><Relationship Id="rId77" Type="http://schemas.openxmlformats.org/officeDocument/2006/relationships/font" Target="fonts/font11.fntdata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font" Target="fonts/font6.fntdata"/><Relationship Id="rId80" Type="http://schemas.openxmlformats.org/officeDocument/2006/relationships/font" Target="fonts/font14.fntdata"/><Relationship Id="rId85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font" Target="fonts/font1.fntdata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font" Target="fonts/font4.fntdata"/><Relationship Id="rId75" Type="http://schemas.openxmlformats.org/officeDocument/2006/relationships/font" Target="fonts/font9.fntdata"/><Relationship Id="rId83" Type="http://schemas.openxmlformats.org/officeDocument/2006/relationships/font" Target="fonts/font17.fntdata"/><Relationship Id="rId88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notesMaster" Target="notesMasters/notesMaster1.xml"/><Relationship Id="rId73" Type="http://schemas.openxmlformats.org/officeDocument/2006/relationships/font" Target="fonts/font7.fntdata"/><Relationship Id="rId78" Type="http://schemas.openxmlformats.org/officeDocument/2006/relationships/font" Target="fonts/font12.fntdata"/><Relationship Id="rId81" Type="http://schemas.openxmlformats.org/officeDocument/2006/relationships/font" Target="fonts/font15.fntdata"/><Relationship Id="rId86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0.fntdata"/><Relationship Id="rId7" Type="http://schemas.openxmlformats.org/officeDocument/2006/relationships/slide" Target="slides/slide3.xml"/><Relationship Id="rId71" Type="http://schemas.openxmlformats.org/officeDocument/2006/relationships/font" Target="fonts/font5.fntdata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handoutMaster" Target="handoutMasters/handoutMaster1.xml"/><Relationship Id="rId87" Type="http://schemas.openxmlformats.org/officeDocument/2006/relationships/viewProps" Target="viewProps.xml"/><Relationship Id="rId61" Type="http://schemas.openxmlformats.org/officeDocument/2006/relationships/slide" Target="slides/slide57.xml"/><Relationship Id="rId82" Type="http://schemas.openxmlformats.org/officeDocument/2006/relationships/font" Target="fonts/font16.fntdata"/><Relationship Id="rId19" Type="http://schemas.openxmlformats.org/officeDocument/2006/relationships/slide" Target="slides/slide15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accent3_2">
  <dgm:title val=""/>
  <dgm:desc val=""/>
  <dgm:catLst>
    <dgm:cat type="accent3" pri="13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E03729-626A-461A-A7B8-FD515BD39943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accent3_2" csCatId="accent3" phldr="1"/>
      <dgm:spPr/>
      <dgm:t>
        <a:bodyPr/>
        <a:lstStyle/>
        <a:p>
          <a:endParaRPr lang="en-US"/>
        </a:p>
      </dgm:t>
    </dgm:pt>
    <dgm:pt modelId="{E64A5201-3025-4E0A-B311-531E86F7A008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ca-ES" sz="1600" dirty="0">
              <a:solidFill>
                <a:schemeClr val="bg1"/>
              </a:solidFill>
            </a:rPr>
            <a:t>Impacta en entorns terrestres, fluvials i marins</a:t>
          </a:r>
          <a:r>
            <a:rPr lang="es-ES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94FBCCCC-BEC4-43ED-AF36-4B7AEB64353A}" type="par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BB98A740-A178-4F36-B71D-2726F0AA6F32}" type="sib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69026D3A-1A6B-4CED-A8A9-9CE745B97A9C}">
      <dgm:prSet custT="1"/>
      <dgm:spPr/>
      <dgm:t>
        <a:bodyPr/>
        <a:lstStyle/>
        <a:p>
          <a:pPr rtl="0">
            <a:lnSpc>
              <a:spcPct val="100000"/>
            </a:lnSpc>
          </a:pPr>
          <a:r>
            <a:rPr lang="ca-ES" sz="1600" dirty="0">
              <a:solidFill>
                <a:schemeClr val="bg1"/>
              </a:solidFill>
            </a:rPr>
            <a:t>Té substàncies tòxiques com metalls pesants, olis, i altres substàncies químiques (</a:t>
          </a:r>
          <a:r>
            <a:rPr lang="ca-ES" sz="1600" dirty="0" err="1">
              <a:solidFill>
                <a:schemeClr val="bg1"/>
              </a:solidFill>
            </a:rPr>
            <a:t>HAPs</a:t>
          </a:r>
          <a:r>
            <a:rPr lang="ca-ES" sz="1600" dirty="0">
              <a:solidFill>
                <a:schemeClr val="bg1"/>
              </a:solidFill>
            </a:rPr>
            <a:t>, nicotina, amoníac, quitrà, etc. )</a:t>
          </a:r>
          <a:endParaRPr lang="en-US" sz="1600" dirty="0">
            <a:solidFill>
              <a:schemeClr val="bg1"/>
            </a:solidFill>
          </a:endParaRPr>
        </a:p>
      </dgm:t>
    </dgm:pt>
    <dgm:pt modelId="{51F8A0B3-24BD-432B-AD3C-E7299B65BFB3}" type="par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0F65CD6B-71CC-4234-B048-C62BDAEFB093}" type="sib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580BE8DF-EC34-4D27-B12E-999A9F5ECF7C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ca-ES" sz="1600" dirty="0">
              <a:solidFill>
                <a:schemeClr val="bg1"/>
              </a:solidFill>
            </a:rPr>
            <a:t>El seu principal component, l'acetat de cel·lulosa (termoplàstic) NO és biodegradable</a:t>
          </a:r>
          <a:r>
            <a:rPr lang="es-ES_tradnl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FF143BCA-32DA-4998-B2E5-8A19B6C50D5B}" type="par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AE28D400-7C27-4A98-9D72-2C5C877D007C}" type="sib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C327ACEF-B768-4EF7-99E5-29712248C5FA}" type="pres">
      <dgm:prSet presAssocID="{DDE03729-626A-461A-A7B8-FD515BD39943}" presName="root" presStyleCnt="0">
        <dgm:presLayoutVars>
          <dgm:dir/>
          <dgm:resizeHandles val="exact"/>
        </dgm:presLayoutVars>
      </dgm:prSet>
      <dgm:spPr/>
    </dgm:pt>
    <dgm:pt modelId="{1AEA11E3-352C-4CF0-924D-48D298CF175D}" type="pres">
      <dgm:prSet presAssocID="{E64A5201-3025-4E0A-B311-531E86F7A008}" presName="compNode" presStyleCnt="0"/>
      <dgm:spPr/>
    </dgm:pt>
    <dgm:pt modelId="{9AA7E3FA-35A5-4332-92CA-18AA5DDC88D3}" type="pres">
      <dgm:prSet presAssocID="{E64A5201-3025-4E0A-B311-531E86F7A008}" presName="iconRect" presStyleLbl="node1" presStyleIdx="0" presStyleCnt="3" custLinFactY="28335" custLinFactNeighborX="-93633" custLinFactNeighborY="100000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llena"/>
        </a:ext>
      </dgm:extLst>
    </dgm:pt>
    <dgm:pt modelId="{B6F9AA4B-9BB4-475C-9438-CDED1E064222}" type="pres">
      <dgm:prSet presAssocID="{E64A5201-3025-4E0A-B311-531E86F7A008}" presName="spaceRect" presStyleCnt="0"/>
      <dgm:spPr/>
    </dgm:pt>
    <dgm:pt modelId="{1D148477-EED5-4BE8-9F33-85B5CD16C6BB}" type="pres">
      <dgm:prSet presAssocID="{E64A5201-3025-4E0A-B311-531E86F7A008}" presName="textRect" presStyleLbl="revTx" presStyleIdx="0" presStyleCnt="3" custScaleX="136879" custLinFactY="4005" custLinFactNeighborX="-34394" custLinFactNeighborY="100000">
        <dgm:presLayoutVars>
          <dgm:chMax val="1"/>
          <dgm:chPref val="1"/>
        </dgm:presLayoutVars>
      </dgm:prSet>
      <dgm:spPr/>
    </dgm:pt>
    <dgm:pt modelId="{7BCE100C-B523-48BC-AC6E-43ED934BF8F3}" type="pres">
      <dgm:prSet presAssocID="{BB98A740-A178-4F36-B71D-2726F0AA6F32}" presName="sibTrans" presStyleCnt="0"/>
      <dgm:spPr/>
    </dgm:pt>
    <dgm:pt modelId="{C6FDB14D-C585-4E11-8E0B-F91E8C5D00EF}" type="pres">
      <dgm:prSet presAssocID="{69026D3A-1A6B-4CED-A8A9-9CE745B97A9C}" presName="compNode" presStyleCnt="0"/>
      <dgm:spPr/>
    </dgm:pt>
    <dgm:pt modelId="{74A1DF51-09A0-44FC-9FE3-A5097F16D533}" type="pres">
      <dgm:prSet presAssocID="{69026D3A-1A6B-4CED-A8A9-9CE745B97A9C}" presName="iconRect" presStyleLbl="node1" presStyleIdx="1" presStyleCnt="3" custLinFactNeighborX="-52425" custLinFactNeighborY="3047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ientífico"/>
        </a:ext>
      </dgm:extLst>
    </dgm:pt>
    <dgm:pt modelId="{6600DB5E-A3F8-4474-B09A-11CF4777E2C9}" type="pres">
      <dgm:prSet presAssocID="{69026D3A-1A6B-4CED-A8A9-9CE745B97A9C}" presName="spaceRect" presStyleCnt="0"/>
      <dgm:spPr/>
    </dgm:pt>
    <dgm:pt modelId="{0ABF4C2B-08D3-4AB5-A72B-15B59E864973}" type="pres">
      <dgm:prSet presAssocID="{69026D3A-1A6B-4CED-A8A9-9CE745B97A9C}" presName="textRect" presStyleLbl="revTx" presStyleIdx="1" presStyleCnt="3" custScaleX="208643" custLinFactNeighborX="-23224" custLinFactNeighborY="-22900">
        <dgm:presLayoutVars>
          <dgm:chMax val="1"/>
          <dgm:chPref val="1"/>
        </dgm:presLayoutVars>
      </dgm:prSet>
      <dgm:spPr/>
    </dgm:pt>
    <dgm:pt modelId="{54C96514-4916-4CC5-8C99-31EE6B72D23D}" type="pres">
      <dgm:prSet presAssocID="{0F65CD6B-71CC-4234-B048-C62BDAEFB093}" presName="sibTrans" presStyleCnt="0"/>
      <dgm:spPr/>
    </dgm:pt>
    <dgm:pt modelId="{87E676E8-85DC-4EAE-A68B-79874718209A}" type="pres">
      <dgm:prSet presAssocID="{580BE8DF-EC34-4D27-B12E-999A9F5ECF7C}" presName="compNode" presStyleCnt="0"/>
      <dgm:spPr/>
    </dgm:pt>
    <dgm:pt modelId="{41B6B445-170B-4EA0-89BF-3303007E52A9}" type="pres">
      <dgm:prSet presAssocID="{580BE8DF-EC34-4D27-B12E-999A9F5ECF7C}" presName="iconRect" presStyleLbl="node1" presStyleIdx="2" presStyleCnt="3" custLinFactX="26143" custLinFactNeighborX="100000" custLinFactNeighborY="14089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Vaso de precipitado"/>
        </a:ext>
      </dgm:extLst>
    </dgm:pt>
    <dgm:pt modelId="{2D4A5B43-CDFE-4560-9032-D89A9D477002}" type="pres">
      <dgm:prSet presAssocID="{580BE8DF-EC34-4D27-B12E-999A9F5ECF7C}" presName="spaceRect" presStyleCnt="0"/>
      <dgm:spPr/>
    </dgm:pt>
    <dgm:pt modelId="{6747ACF8-1371-42D4-A294-FDC82BEF08DC}" type="pres">
      <dgm:prSet presAssocID="{580BE8DF-EC34-4D27-B12E-999A9F5ECF7C}" presName="textRect" presStyleLbl="revTx" presStyleIdx="2" presStyleCnt="3" custScaleX="215376" custLinFactNeighborX="55661" custLinFactNeighborY="-18287">
        <dgm:presLayoutVars>
          <dgm:chMax val="1"/>
          <dgm:chPref val="1"/>
        </dgm:presLayoutVars>
      </dgm:prSet>
      <dgm:spPr/>
    </dgm:pt>
  </dgm:ptLst>
  <dgm:cxnLst>
    <dgm:cxn modelId="{8BFDB92C-EFCF-4875-8307-29008154D0DD}" type="presOf" srcId="{69026D3A-1A6B-4CED-A8A9-9CE745B97A9C}" destId="{0ABF4C2B-08D3-4AB5-A72B-15B59E864973}" srcOrd="0" destOrd="0" presId="urn:microsoft.com/office/officeart/2018/2/layout/IconLabelList"/>
    <dgm:cxn modelId="{20599C2E-C43A-45AB-80D8-9277292E5326}" type="presOf" srcId="{580BE8DF-EC34-4D27-B12E-999A9F5ECF7C}" destId="{6747ACF8-1371-42D4-A294-FDC82BEF08DC}" srcOrd="0" destOrd="0" presId="urn:microsoft.com/office/officeart/2018/2/layout/IconLabelList"/>
    <dgm:cxn modelId="{7D2CE941-B978-432F-AFFD-9D173B094C15}" srcId="{DDE03729-626A-461A-A7B8-FD515BD39943}" destId="{E64A5201-3025-4E0A-B311-531E86F7A008}" srcOrd="0" destOrd="0" parTransId="{94FBCCCC-BEC4-43ED-AF36-4B7AEB64353A}" sibTransId="{BB98A740-A178-4F36-B71D-2726F0AA6F32}"/>
    <dgm:cxn modelId="{1D97F753-5C6B-4834-A626-8520575120B6}" type="presOf" srcId="{DDE03729-626A-461A-A7B8-FD515BD39943}" destId="{C327ACEF-B768-4EF7-99E5-29712248C5FA}" srcOrd="0" destOrd="0" presId="urn:microsoft.com/office/officeart/2018/2/layout/IconLabelList"/>
    <dgm:cxn modelId="{4F99619D-C756-46F4-9504-12DA86D21122}" srcId="{DDE03729-626A-461A-A7B8-FD515BD39943}" destId="{580BE8DF-EC34-4D27-B12E-999A9F5ECF7C}" srcOrd="2" destOrd="0" parTransId="{FF143BCA-32DA-4998-B2E5-8A19B6C50D5B}" sibTransId="{AE28D400-7C27-4A98-9D72-2C5C877D007C}"/>
    <dgm:cxn modelId="{3437EAA6-B6DC-4E33-9CA7-745A8F139331}" type="presOf" srcId="{E64A5201-3025-4E0A-B311-531E86F7A008}" destId="{1D148477-EED5-4BE8-9F33-85B5CD16C6BB}" srcOrd="0" destOrd="0" presId="urn:microsoft.com/office/officeart/2018/2/layout/IconLabelList"/>
    <dgm:cxn modelId="{E1920BC3-6057-428B-A7FB-5C79B5FADDC7}" srcId="{DDE03729-626A-461A-A7B8-FD515BD39943}" destId="{69026D3A-1A6B-4CED-A8A9-9CE745B97A9C}" srcOrd="1" destOrd="0" parTransId="{51F8A0B3-24BD-432B-AD3C-E7299B65BFB3}" sibTransId="{0F65CD6B-71CC-4234-B048-C62BDAEFB093}"/>
    <dgm:cxn modelId="{2838BA61-7AAB-4832-9AAF-EC8C854AB1AF}" type="presParOf" srcId="{C327ACEF-B768-4EF7-99E5-29712248C5FA}" destId="{1AEA11E3-352C-4CF0-924D-48D298CF175D}" srcOrd="0" destOrd="0" presId="urn:microsoft.com/office/officeart/2018/2/layout/IconLabelList"/>
    <dgm:cxn modelId="{07135AE4-351E-499F-B8F7-E4EC7DDDF8CE}" type="presParOf" srcId="{1AEA11E3-352C-4CF0-924D-48D298CF175D}" destId="{9AA7E3FA-35A5-4332-92CA-18AA5DDC88D3}" srcOrd="0" destOrd="0" presId="urn:microsoft.com/office/officeart/2018/2/layout/IconLabelList"/>
    <dgm:cxn modelId="{81341212-D6E4-4A1D-952D-1B06BE2050C7}" type="presParOf" srcId="{1AEA11E3-352C-4CF0-924D-48D298CF175D}" destId="{B6F9AA4B-9BB4-475C-9438-CDED1E064222}" srcOrd="1" destOrd="0" presId="urn:microsoft.com/office/officeart/2018/2/layout/IconLabelList"/>
    <dgm:cxn modelId="{5A330AAF-B242-4160-897E-4E930164EABA}" type="presParOf" srcId="{1AEA11E3-352C-4CF0-924D-48D298CF175D}" destId="{1D148477-EED5-4BE8-9F33-85B5CD16C6BB}" srcOrd="2" destOrd="0" presId="urn:microsoft.com/office/officeart/2018/2/layout/IconLabelList"/>
    <dgm:cxn modelId="{718BC6AA-211B-422A-82D9-81367BD188A4}" type="presParOf" srcId="{C327ACEF-B768-4EF7-99E5-29712248C5FA}" destId="{7BCE100C-B523-48BC-AC6E-43ED934BF8F3}" srcOrd="1" destOrd="0" presId="urn:microsoft.com/office/officeart/2018/2/layout/IconLabelList"/>
    <dgm:cxn modelId="{44BE8538-365D-4861-970E-0A5DC858B482}" type="presParOf" srcId="{C327ACEF-B768-4EF7-99E5-29712248C5FA}" destId="{C6FDB14D-C585-4E11-8E0B-F91E8C5D00EF}" srcOrd="2" destOrd="0" presId="urn:microsoft.com/office/officeart/2018/2/layout/IconLabelList"/>
    <dgm:cxn modelId="{3358DFBC-AE09-49B6-A800-328B441BF928}" type="presParOf" srcId="{C6FDB14D-C585-4E11-8E0B-F91E8C5D00EF}" destId="{74A1DF51-09A0-44FC-9FE3-A5097F16D533}" srcOrd="0" destOrd="0" presId="urn:microsoft.com/office/officeart/2018/2/layout/IconLabelList"/>
    <dgm:cxn modelId="{087FAB3B-8297-4AE2-AA7E-3A4B149D85C9}" type="presParOf" srcId="{C6FDB14D-C585-4E11-8E0B-F91E8C5D00EF}" destId="{6600DB5E-A3F8-4474-B09A-11CF4777E2C9}" srcOrd="1" destOrd="0" presId="urn:microsoft.com/office/officeart/2018/2/layout/IconLabelList"/>
    <dgm:cxn modelId="{E8007005-085C-447A-AA9A-0950C8AC07AA}" type="presParOf" srcId="{C6FDB14D-C585-4E11-8E0B-F91E8C5D00EF}" destId="{0ABF4C2B-08D3-4AB5-A72B-15B59E864973}" srcOrd="2" destOrd="0" presId="urn:microsoft.com/office/officeart/2018/2/layout/IconLabelList"/>
    <dgm:cxn modelId="{075EE0C6-909E-49AD-8FEA-2DA9FB179403}" type="presParOf" srcId="{C327ACEF-B768-4EF7-99E5-29712248C5FA}" destId="{54C96514-4916-4CC5-8C99-31EE6B72D23D}" srcOrd="3" destOrd="0" presId="urn:microsoft.com/office/officeart/2018/2/layout/IconLabelList"/>
    <dgm:cxn modelId="{DAF37103-5D67-4138-9A3B-BAC4A4889CD8}" type="presParOf" srcId="{C327ACEF-B768-4EF7-99E5-29712248C5FA}" destId="{87E676E8-85DC-4EAE-A68B-79874718209A}" srcOrd="4" destOrd="0" presId="urn:microsoft.com/office/officeart/2018/2/layout/IconLabelList"/>
    <dgm:cxn modelId="{22E6640B-E03E-4950-8391-6A69AD2C3589}" type="presParOf" srcId="{87E676E8-85DC-4EAE-A68B-79874718209A}" destId="{41B6B445-170B-4EA0-89BF-3303007E52A9}" srcOrd="0" destOrd="0" presId="urn:microsoft.com/office/officeart/2018/2/layout/IconLabelList"/>
    <dgm:cxn modelId="{E5BD86E8-D291-4101-A30F-B16AB227A9AD}" type="presParOf" srcId="{87E676E8-85DC-4EAE-A68B-79874718209A}" destId="{2D4A5B43-CDFE-4560-9032-D89A9D477002}" srcOrd="1" destOrd="0" presId="urn:microsoft.com/office/officeart/2018/2/layout/IconLabelList"/>
    <dgm:cxn modelId="{43DFEC5A-3D68-4869-B624-191C98B0CDF6}" type="presParOf" srcId="{87E676E8-85DC-4EAE-A68B-79874718209A}" destId="{6747ACF8-1371-42D4-A294-FDC82BEF08DC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A7E3FA-35A5-4332-92CA-18AA5DDC88D3}">
      <dsp:nvSpPr>
        <dsp:cNvPr id="0" name=""/>
        <dsp:cNvSpPr/>
      </dsp:nvSpPr>
      <dsp:spPr>
        <a:xfrm>
          <a:off x="70260" y="1105112"/>
          <a:ext cx="666035" cy="666035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148477-EED5-4BE8-9F33-85B5CD16C6BB}">
      <dsp:nvSpPr>
        <dsp:cNvPr id="0" name=""/>
        <dsp:cNvSpPr/>
      </dsp:nvSpPr>
      <dsp:spPr>
        <a:xfrm>
          <a:off x="0" y="1830412"/>
          <a:ext cx="2025916" cy="64928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a-ES" sz="1600" kern="1200" dirty="0">
              <a:solidFill>
                <a:schemeClr val="bg1"/>
              </a:solidFill>
            </a:rPr>
            <a:t>Impacta en entorns terrestres, fluvials i marins</a:t>
          </a:r>
          <a:r>
            <a:rPr lang="es-ES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0" y="1830412"/>
        <a:ext cx="2025916" cy="649286"/>
      </dsp:txXfrm>
    </dsp:sp>
    <dsp:sp modelId="{74A1DF51-09A0-44FC-9FE3-A5097F16D533}">
      <dsp:nvSpPr>
        <dsp:cNvPr id="0" name=""/>
        <dsp:cNvSpPr/>
      </dsp:nvSpPr>
      <dsp:spPr>
        <a:xfrm>
          <a:off x="3160731" y="270650"/>
          <a:ext cx="666035" cy="666035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F4C2B-08D3-4AB5-A72B-15B59E864973}">
      <dsp:nvSpPr>
        <dsp:cNvPr id="0" name=""/>
        <dsp:cNvSpPr/>
      </dsp:nvSpPr>
      <dsp:spPr>
        <a:xfrm>
          <a:off x="1955145" y="1006435"/>
          <a:ext cx="3088079" cy="64928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 rtl="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a-ES" sz="1600" kern="1200" dirty="0">
              <a:solidFill>
                <a:schemeClr val="bg1"/>
              </a:solidFill>
            </a:rPr>
            <a:t>Té substàncies tòxiques com metalls pesants, olis, i altres substàncies químiques (</a:t>
          </a:r>
          <a:r>
            <a:rPr lang="ca-ES" sz="1600" kern="1200" dirty="0" err="1">
              <a:solidFill>
                <a:schemeClr val="bg1"/>
              </a:solidFill>
            </a:rPr>
            <a:t>HAPs</a:t>
          </a:r>
          <a:r>
            <a:rPr lang="ca-ES" sz="1600" kern="1200" dirty="0">
              <a:solidFill>
                <a:schemeClr val="bg1"/>
              </a:solidFill>
            </a:rPr>
            <a:t>, nicotina, amoníac, quitrà, etc. )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1955145" y="1006435"/>
        <a:ext cx="3088079" cy="649286"/>
      </dsp:txXfrm>
    </dsp:sp>
    <dsp:sp modelId="{41B6B445-170B-4EA0-89BF-3303007E52A9}">
      <dsp:nvSpPr>
        <dsp:cNvPr id="0" name=""/>
        <dsp:cNvSpPr/>
      </dsp:nvSpPr>
      <dsp:spPr>
        <a:xfrm>
          <a:off x="3207592" y="2268265"/>
          <a:ext cx="666035" cy="666035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747ACF8-1371-42D4-A294-FDC82BEF08DC}">
      <dsp:nvSpPr>
        <dsp:cNvPr id="0" name=""/>
        <dsp:cNvSpPr/>
      </dsp:nvSpPr>
      <dsp:spPr>
        <a:xfrm>
          <a:off x="1930413" y="2960458"/>
          <a:ext cx="3187733" cy="64928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a-ES" sz="1600" kern="1200" dirty="0">
              <a:solidFill>
                <a:schemeClr val="bg1"/>
              </a:solidFill>
            </a:rPr>
            <a:t>El seu principal component, l'acetat de cel·lulosa (termoplàstic) NO és biodegradable</a:t>
          </a:r>
          <a:r>
            <a:rPr lang="es-ES_tradnl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1930413" y="2960458"/>
        <a:ext cx="3187733" cy="64928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05DB36-24C1-B247-800A-FF02568BACB1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74270C-6F54-1743-8DF1-65174DA9FF3A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951541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80B5C2-E389-9741-9DB3-3CB3F9895FF3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_tradn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345D3F-F150-914F-A6CD-53D552EC3CEE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892299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33387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8864043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SUSTANCIAS TÓXICAS en el medio terrestre, fluvial y marino: impacto en biodiversidad y ciclo ecológico.</a:t>
            </a: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Pueden favorecer la erosión e infertilidad de los suelos y el cambio de las condiciones ambientales de las aguas: pH, Tª, flujos, caudales, etc.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Provocar incendios, etc. 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Acetato de celulosa es el principal componente de las colillas. Es termoplástico y NO es biodegradable.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Los cigarrillos contienen sustancias tóxicas como nicotina, arsénico, cadmio, tolueno, amoniaco, alquitrán, HAPs, etc. 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6 billones de cigarrillos -&gt; 4,5 billones colillas abandonadas.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Limpiezas de Libera encontramos principalmente: colillas, toallitas húmedas, que contienen plástico en su composición, y otros restos de plástico diferentes tamaños y procedencias según el entorno (tapones de botella, films, agrícolas, aparejos de pesca, bastoncillos de oído).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656194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406431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Las pérdidas económicas ocasionadas por la basuraleza se han estimado en unos 18.000 euros al año de media por buque pesquero v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isto en el mediterráneo.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619286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12811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38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65665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Composición basuraleza: muy variada, el plástico es uno de los materiales principales ya que está presente en gran cantidad de productos: envasado, construcción, automoción, agricultura, sector textil, industria pesquera, hasta en productos donde en principio no pensaríamos que se encuentra: las colillas o las toallitas húmedas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8 millones de toneladas de plástico llegan cada año a los océanos de todo el mundo. 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Fuente: </a:t>
            </a:r>
            <a:r>
              <a:rPr lang="en-U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WWF., 2019.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el Pacífico, existe una isla de basura, formada fundamentalmente por fragmentos de plástico flotante que ocupa 1,6 millones de kilómetros cuadrados (más de 3 veces el tamaño de España).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PLÁSTICO: </a:t>
            </a: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más empleado, el más abandonado.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Especialmente en países donde no hay gestión de residuos o es deficiente.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2010, solo cinco países asiáticos (China, Indonesia, Filipinas, Vietnam Sri Lanka) generaron la mitad de basura plástica mal gestionada en todo el planeta.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Baja densidad, se dispersa fácilmente.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Principales sectores de aplicación de plástico en Europa: 40% en envases (industriales, domésticos y comerciales); 20% en construcción y 10% automoción.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7117695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7388265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basuraleza es un problema que nos afecta a todos, y también es un problema que debemos solucionar entre todos.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618728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70944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9508102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5566978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968974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REDUCIR ES CONSUMIR DE MANERA RESPONSABLE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 noProof="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 menos residuos. El mejor residuo es el que no se genera. No partamos del menos contaminante.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Comprar productos poco envasados, evitando los envases de un solo uso.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un camión de basura lleno de textil es enviado a un vertedero o quemado cada segundo. Más de la mitad de la producción del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fast-fashion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es desechada antes del año. Se necesitan 2.700 litros de agua para fabricar una camiseta de algodón, lo que suele beber una persona en 2 años y medio.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Antes de comprar un producto envasado pensemos si es necesario y en tal caso elijamos envases sostenibles con el medio ambiente.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Elegir envases reutilizables frente a los desechables, como las bolsas de un solo uso.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Cuando vayas a la compra lleva tu propia bolsa y llénala solo con lo que necesites. </a:t>
            </a:r>
            <a:endParaRPr lang="en-U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4909305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31389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4410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254105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870965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595463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05691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RECICLAR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Gestionar correctamente nuestros residuos.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Separa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correctamente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todos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los residuos que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No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arrojar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ningún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residuo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al medio natural (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 ciudad),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usar el WC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fines.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VIRGEN NECESITA 2,500 L DE AGUA.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RECICLADO, 0 L. PORQUE EL RECICLADO ES UN PROCESO MECÁNICO.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2891399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611425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505602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348896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 E </a:t>
            </a:r>
            <a:r>
              <a:rPr lang="en-US" sz="1200" b="1" u="sng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INFORMACIÓN</a:t>
            </a:r>
          </a:p>
          <a:p>
            <a:pPr marL="342900" indent="-342900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Participar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las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actividades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organizadas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recogida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residuos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través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ciudadana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conseguiremos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conocer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mejor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donde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acumulan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qué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cantidad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tan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importante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PONER SOLUCIÓN AL PROBLEMA.</a:t>
            </a: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educando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nuestro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entorno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social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sobre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el grave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problema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 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487195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60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68705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4331265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1" i="0" u="sng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Introducción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sobre: </a:t>
            </a: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Basuraleza.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Puede ser cualquier resíduo abandonado por el ser humano en la 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naturaleza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desde 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el fragmento más pequeño como las colillas, envoltorios de caramelo, hasta los elementos más grandes como los neumáticos, lavadoras, etc.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Entornos donde se produce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</a:p>
          <a:p>
            <a:pPr marL="0" indent="0" algn="l" defTabSz="914400" rtl="0" eaLnBrk="1" latinLnBrk="0" hangingPunct="1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Por  el  momento, el terreno donde tanto la ciencia como la comunidad científica más han avanzado es en el conocimiento sobre el impacto de la basuraleza en los mares y océanos, sobre todo en relación a la vida silvestre.</a:t>
            </a:r>
          </a:p>
          <a:p>
            <a:pPr marL="0" indent="0" algn="l">
              <a:buFontTx/>
              <a:buNone/>
            </a:pPr>
            <a:endParaRPr lang="es-ES" sz="1200" b="1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Importancia de frenar la contaminación en entornos terrestres.</a:t>
            </a: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indent="0" algn="l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 embargo, se sabe que el 80% de residuos plásticos que se encuentran en los océanos procede de entornos terrestres transportados principalmente a través de los ríos, por ello es necesario trabajar en ampliar el conocimiento sobre qué ocurre aguas arriba, donde se genera esta basuraleza, su composición e impactos en dicho entorno terrestre para evitar que llegue a los mares y océanos.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74720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9608576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44276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035695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069542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_tradnl"/>
              <a:t>Clic para editar título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_tradnl"/>
              <a:t>Haga clic para modificar el estilo de subtítulo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4855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886373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0EA9DD-4B46-6C41-A442-730430B9F645}" type="datetimeFigureOut">
              <a:rPr lang="es-ES_tradnl" smtClean="0"/>
              <a:pPr/>
              <a:t>18/10/2023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386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_trad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flseagrant/35987683092/" TargetMode="Externa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3.0/" TargetMode="External"/><Relationship Id="rId5" Type="http://schemas.openxmlformats.org/officeDocument/2006/relationships/image" Target="../media/image15.png"/><Relationship Id="rId4" Type="http://schemas.openxmlformats.org/officeDocument/2006/relationships/hyperlink" Target="http://www.poseidomm.eu/2019/04/26/editorial-impacts-of-marine-litter/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pn2Nvl7kVCc?feature=oembed" TargetMode="External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recursos-educacion-ambiental.blogspot.com/2015/09/silent-spring-primavera-silenciosa-de.html?spref=pi" TargetMode="External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nc/3.0/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iencialmr.blogspot.com/2016/02/54-movimiento-de-la-molecula-en-los.html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/3.0/" TargetMode="Externa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commons.wikimedia.org/wiki/File:A_gully_formed_by_water_erosion.jpg" TargetMode="Externa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Relationship Id="rId9" Type="http://schemas.openxmlformats.org/officeDocument/2006/relationships/hyperlink" Target="http://quienabuenarbol.blogspot.com/2009_03_01_archive.html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://www.ecointeligencia.com/2018/04/tips-contaminacion-plastico/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ointeligencia.com/2019/06/plastico-oceano-emergencia/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captaintarekdreams.blogspot.com/2012/12/full-report-national-geographic-photo.html" TargetMode="Externa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sa/3.0/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microsoft.com/office/2007/relationships/hdphoto" Target="../media/hdphoto3.wd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microsoft.com/office/2007/relationships/hdphoto" Target="../media/hdphoto2.wdp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nd/3.0/" TargetMode="External"/><Relationship Id="rId4" Type="http://schemas.openxmlformats.org/officeDocument/2006/relationships/hyperlink" Target="http://santa-ortizsc.blogspot.com/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9.jpeg"/><Relationship Id="rId4" Type="http://schemas.openxmlformats.org/officeDocument/2006/relationships/hyperlink" Target="https://www.conasi.eu/bolsas-llevar-comida/2528-bolsas-malla-algodon-organico-compra.html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ecointeligencia.com/2018/07/economia-circular-50-medidas-1/" TargetMode="Externa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s://elizalara.github.io/sof_autor/newPackage/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4.png"/><Relationship Id="rId7" Type="http://schemas.microsoft.com/office/2007/relationships/hdphoto" Target="../media/hdphoto5.wdp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microsoft.com/office/2007/relationships/hdphoto" Target="../media/hdphoto4.wdp"/><Relationship Id="rId4" Type="http://schemas.openxmlformats.org/officeDocument/2006/relationships/image" Target="../media/image75.png"/><Relationship Id="rId9" Type="http://schemas.microsoft.com/office/2007/relationships/hdphoto" Target="../media/hdphoto6.wdp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78.png"/><Relationship Id="rId4" Type="http://schemas.openxmlformats.org/officeDocument/2006/relationships/notesSlide" Target="../notesSlides/notesSlide3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jpeg"/><Relationship Id="rId4" Type="http://schemas.openxmlformats.org/officeDocument/2006/relationships/hyperlink" Target="https://www.tuttalabellezzadelmondo.it/160/tartaruga-verde-il-ritorno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2664" y="5792691"/>
            <a:ext cx="1806782" cy="81386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639" y="5792690"/>
            <a:ext cx="1271665" cy="813866"/>
          </a:xfrm>
          <a:prstGeom prst="rect">
            <a:avLst/>
          </a:prstGeom>
        </p:spPr>
      </p:pic>
      <p:sp>
        <p:nvSpPr>
          <p:cNvPr id="11" name="Título 4">
            <a:extLst>
              <a:ext uri="{FF2B5EF4-FFF2-40B4-BE49-F238E27FC236}">
                <a16:creationId xmlns:a16="http://schemas.microsoft.com/office/drawing/2014/main" id="{FBD500AF-830A-9CD2-A161-E7C92343BFE9}"/>
              </a:ext>
            </a:extLst>
          </p:cNvPr>
          <p:cNvSpPr>
            <a:spLocks noGrp="1"/>
          </p:cNvSpPr>
          <p:nvPr/>
        </p:nvSpPr>
        <p:spPr>
          <a:xfrm>
            <a:off x="2068" y="2540325"/>
            <a:ext cx="8330534" cy="2495314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STOP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Brossalesa</a:t>
            </a:r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; 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rius</a:t>
            </a:r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 i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oceans</a:t>
            </a:r>
            <a:endParaRPr lang="es-ES_tradnl" sz="4400" b="1" dirty="0">
              <a:solidFill>
                <a:srgbClr val="00A199"/>
              </a:solidFill>
              <a:latin typeface="Lato Light"/>
              <a:ea typeface="Lato Light"/>
              <a:cs typeface="Lato Light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0C76CCA-5F2E-8E9A-527B-B7E2D0B35B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6410" y="-4482"/>
            <a:ext cx="3497355" cy="19812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73C195-A59B-1D04-B9B9-B5EAADAC90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49865" y="42021"/>
            <a:ext cx="942975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67484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BE3D22-32C4-9298-FEE9-ED50C159F05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941693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2200" dirty="0">
                <a:latin typeface="Calibri"/>
                <a:cs typeface="Calibri"/>
              </a:rPr>
              <a:t>No </a:t>
            </a:r>
            <a:r>
              <a:rPr lang="pt-BR" sz="2200" dirty="0" err="1">
                <a:latin typeface="Calibri"/>
                <a:cs typeface="Calibri"/>
              </a:rPr>
              <a:t>obstant</a:t>
            </a:r>
            <a:r>
              <a:rPr lang="pt-BR" sz="2200" dirty="0">
                <a:latin typeface="Calibri"/>
                <a:cs typeface="Calibri"/>
              </a:rPr>
              <a:t> </a:t>
            </a:r>
            <a:r>
              <a:rPr lang="pt-BR" sz="2200" dirty="0" err="1">
                <a:latin typeface="Calibri"/>
                <a:cs typeface="Calibri"/>
              </a:rPr>
              <a:t>això</a:t>
            </a:r>
            <a:r>
              <a:rPr lang="pt-BR" sz="2200" dirty="0">
                <a:latin typeface="Calibri"/>
                <a:cs typeface="Calibri"/>
              </a:rPr>
              <a:t> </a:t>
            </a:r>
            <a:r>
              <a:rPr lang="pt-BR" sz="2200" dirty="0" err="1">
                <a:latin typeface="Calibri"/>
                <a:cs typeface="Calibri"/>
              </a:rPr>
              <a:t>ho</a:t>
            </a:r>
            <a:r>
              <a:rPr lang="pt-BR" sz="2200" dirty="0">
                <a:latin typeface="Calibri"/>
                <a:cs typeface="Calibri"/>
              </a:rPr>
              <a:t> </a:t>
            </a:r>
            <a:r>
              <a:rPr lang="pt-BR" sz="2200" dirty="0" err="1">
                <a:latin typeface="Calibri"/>
                <a:cs typeface="Calibri"/>
              </a:rPr>
              <a:t>maltractem</a:t>
            </a:r>
            <a:r>
              <a:rPr lang="pt-BR" sz="2200" dirty="0">
                <a:latin typeface="Calibri"/>
                <a:cs typeface="Calibri"/>
              </a:rPr>
              <a:t> i </a:t>
            </a:r>
            <a:r>
              <a:rPr lang="pt-BR" sz="2200" dirty="0" err="1">
                <a:latin typeface="Calibri"/>
                <a:cs typeface="Calibri"/>
              </a:rPr>
              <a:t>omplim</a:t>
            </a:r>
            <a:r>
              <a:rPr lang="pt-BR" sz="2200" dirty="0">
                <a:latin typeface="Calibri"/>
                <a:cs typeface="Calibri"/>
              </a:rPr>
              <a:t> de </a:t>
            </a:r>
            <a:r>
              <a:rPr lang="pt-BR" sz="2200" dirty="0" err="1">
                <a:latin typeface="Calibri"/>
                <a:cs typeface="Calibri"/>
              </a:rPr>
              <a:t>residus</a:t>
            </a:r>
            <a:r>
              <a:rPr lang="en-US" sz="2200" dirty="0">
                <a:latin typeface="Calibri"/>
                <a:cs typeface="Calibri"/>
              </a:rPr>
              <a:t>.</a:t>
            </a:r>
            <a:br>
              <a:rPr lang="en-US" sz="2200" dirty="0">
                <a:latin typeface="Calibri"/>
                <a:ea typeface="Calibri"/>
                <a:cs typeface="Calibri"/>
              </a:rPr>
            </a:br>
            <a:endParaRPr lang="en-US" sz="2200" dirty="0">
              <a:latin typeface="Calibri"/>
              <a:ea typeface="Calibri"/>
              <a:cs typeface="Calibri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basuraleza-title-2.png">
            <a:extLst>
              <a:ext uri="{FF2B5EF4-FFF2-40B4-BE49-F238E27FC236}">
                <a16:creationId xmlns:a16="http://schemas.microsoft.com/office/drawing/2014/main" id="{E3E45A34-EA9B-F228-30F7-9C3E3DCD57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5322" y="3514079"/>
            <a:ext cx="10402276" cy="1715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26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1" descr=" Mikhail Sedov_shutterstock_1021842574.jpg">
            <a:extLst>
              <a:ext uri="{FF2B5EF4-FFF2-40B4-BE49-F238E27FC236}">
                <a16:creationId xmlns:a16="http://schemas.microsoft.com/office/drawing/2014/main" id="{5FD07359-D068-A337-FC11-BA6E7E1BF89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04" y="1"/>
            <a:ext cx="12248029" cy="6857998"/>
          </a:xfrm>
          <a:prstGeom prst="rect">
            <a:avLst/>
          </a:prstGeom>
        </p:spPr>
      </p:pic>
      <p:sp useBgFill="1">
        <p:nvSpPr>
          <p:cNvPr id="56" name="Freeform: Shape 55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30ECFCF3-503A-5DAB-8109-0EBC6E1B1281}"/>
              </a:ext>
            </a:extLst>
          </p:cNvPr>
          <p:cNvSpPr txBox="1"/>
          <p:nvPr/>
        </p:nvSpPr>
        <p:spPr>
          <a:xfrm>
            <a:off x="1185009" y="2378019"/>
            <a:ext cx="4458446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s-ES" sz="2400" dirty="0" err="1">
                <a:solidFill>
                  <a:srgbClr val="0C4378"/>
                </a:solidFill>
              </a:rPr>
              <a:t>Són</a:t>
            </a:r>
            <a:r>
              <a:rPr lang="es-ES" sz="2400" dirty="0">
                <a:solidFill>
                  <a:srgbClr val="0C4378"/>
                </a:solidFill>
              </a:rPr>
              <a:t> </a:t>
            </a:r>
            <a:r>
              <a:rPr lang="es-ES" sz="2400" dirty="0" err="1">
                <a:solidFill>
                  <a:srgbClr val="0C4378"/>
                </a:solidFill>
              </a:rPr>
              <a:t>els</a:t>
            </a:r>
            <a:r>
              <a:rPr lang="es-ES" sz="2400" dirty="0">
                <a:solidFill>
                  <a:srgbClr val="0C4378"/>
                </a:solidFill>
              </a:rPr>
              <a:t> </a:t>
            </a:r>
            <a:r>
              <a:rPr lang="es-ES" sz="2400" dirty="0" err="1">
                <a:solidFill>
                  <a:srgbClr val="0C4378"/>
                </a:solidFill>
              </a:rPr>
              <a:t>residus</a:t>
            </a:r>
            <a:r>
              <a:rPr lang="es-ES" sz="2400" dirty="0">
                <a:solidFill>
                  <a:srgbClr val="0C4378"/>
                </a:solidFill>
              </a:rPr>
              <a:t> </a:t>
            </a:r>
            <a:r>
              <a:rPr lang="es-ES" sz="2400" dirty="0" err="1">
                <a:solidFill>
                  <a:srgbClr val="0C4378"/>
                </a:solidFill>
              </a:rPr>
              <a:t>abandonats</a:t>
            </a:r>
            <a:r>
              <a:rPr lang="es-ES" sz="2400" dirty="0">
                <a:solidFill>
                  <a:srgbClr val="0C4378"/>
                </a:solidFill>
              </a:rPr>
              <a:t> per </a:t>
            </a:r>
            <a:r>
              <a:rPr lang="es-ES" sz="2400" dirty="0" err="1">
                <a:solidFill>
                  <a:srgbClr val="0C4378"/>
                </a:solidFill>
              </a:rPr>
              <a:t>l'ésser</a:t>
            </a:r>
            <a:r>
              <a:rPr lang="es-ES" sz="2400" dirty="0">
                <a:solidFill>
                  <a:srgbClr val="0C4378"/>
                </a:solidFill>
              </a:rPr>
              <a:t> </a:t>
            </a:r>
            <a:r>
              <a:rPr lang="es-ES" sz="2400" dirty="0" err="1">
                <a:solidFill>
                  <a:srgbClr val="0C4378"/>
                </a:solidFill>
              </a:rPr>
              <a:t>humà</a:t>
            </a:r>
            <a:r>
              <a:rPr lang="es-ES" sz="2400" dirty="0">
                <a:solidFill>
                  <a:srgbClr val="0C4378"/>
                </a:solidFill>
              </a:rPr>
              <a:t> a la natura</a:t>
            </a:r>
            <a:endParaRPr lang="es-ES" sz="2400" dirty="0">
              <a:solidFill>
                <a:srgbClr val="0C4378"/>
              </a:solidFill>
              <a:ea typeface="Calibri"/>
              <a:cs typeface="Calibri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4879763-20D3-D474-6FF6-D15822ECF706}"/>
              </a:ext>
            </a:extLst>
          </p:cNvPr>
          <p:cNvSpPr txBox="1"/>
          <p:nvPr/>
        </p:nvSpPr>
        <p:spPr>
          <a:xfrm>
            <a:off x="1419584" y="1370241"/>
            <a:ext cx="3997913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¿QUÈ ÉS LA BROSSALESA?</a:t>
            </a:r>
          </a:p>
        </p:txBody>
      </p:sp>
    </p:spTree>
    <p:extLst>
      <p:ext uri="{BB962C8B-B14F-4D97-AF65-F5344CB8AC3E}">
        <p14:creationId xmlns:p14="http://schemas.microsoft.com/office/powerpoint/2010/main" val="1082073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1DFACB-7C89-215C-75D0-A85AE9B1DF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0A19648-DDB5-2AE4-494C-3EA09F4E79CB}"/>
              </a:ext>
            </a:extLst>
          </p:cNvPr>
          <p:cNvSpPr txBox="1">
            <a:spLocks/>
          </p:cNvSpPr>
          <p:nvPr/>
        </p:nvSpPr>
        <p:spPr>
          <a:xfrm>
            <a:off x="1318475" y="1859588"/>
            <a:ext cx="4100570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C4378"/>
                </a:solidFill>
              </a:rPr>
              <a:t>80% de </a:t>
            </a:r>
            <a:r>
              <a:rPr lang="en-US" sz="2400" dirty="0" err="1">
                <a:solidFill>
                  <a:srgbClr val="0C4378"/>
                </a:solidFill>
              </a:rPr>
              <a:t>residus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plàstics</a:t>
            </a:r>
            <a:r>
              <a:rPr lang="en-US" sz="2400" dirty="0">
                <a:solidFill>
                  <a:srgbClr val="0C4378"/>
                </a:solidFill>
              </a:rPr>
              <a:t> que es </a:t>
            </a:r>
            <a:r>
              <a:rPr lang="en-US" sz="2400" dirty="0" err="1">
                <a:solidFill>
                  <a:srgbClr val="0C4378"/>
                </a:solidFill>
              </a:rPr>
              <a:t>troben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als</a:t>
            </a:r>
            <a:r>
              <a:rPr lang="en-US" sz="2400" dirty="0">
                <a:solidFill>
                  <a:srgbClr val="0C4378"/>
                </a:solidFill>
              </a:rPr>
              <a:t> oceans </a:t>
            </a:r>
            <a:r>
              <a:rPr lang="en-US" sz="2400" dirty="0" err="1">
                <a:solidFill>
                  <a:srgbClr val="0C4378"/>
                </a:solidFill>
              </a:rPr>
              <a:t>procedeix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d'entorns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terrestres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transportats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principalment</a:t>
            </a:r>
            <a:r>
              <a:rPr lang="en-US" sz="2400" dirty="0">
                <a:solidFill>
                  <a:srgbClr val="0C4378"/>
                </a:solidFill>
              </a:rPr>
              <a:t> a </a:t>
            </a:r>
            <a:r>
              <a:rPr lang="en-US" sz="2400" dirty="0" err="1">
                <a:solidFill>
                  <a:srgbClr val="0C4378"/>
                </a:solidFill>
              </a:rPr>
              <a:t>través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dels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rius</a:t>
            </a:r>
            <a:r>
              <a:rPr lang="en-US" sz="2400" dirty="0">
                <a:solidFill>
                  <a:srgbClr val="0C4378"/>
                </a:solidFill>
              </a:rPr>
              <a:t>.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1B0EAF-9F2B-596F-222C-9B3B042B4EA8}"/>
              </a:ext>
            </a:extLst>
          </p:cNvPr>
          <p:cNvSpPr txBox="1"/>
          <p:nvPr/>
        </p:nvSpPr>
        <p:spPr>
          <a:xfrm>
            <a:off x="1634981" y="1228045"/>
            <a:ext cx="3467558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SABIES QUE?</a:t>
            </a:r>
          </a:p>
        </p:txBody>
      </p:sp>
    </p:spTree>
    <p:extLst>
      <p:ext uri="{BB962C8B-B14F-4D97-AF65-F5344CB8AC3E}">
        <p14:creationId xmlns:p14="http://schemas.microsoft.com/office/powerpoint/2010/main" val="644646201"/>
      </p:ext>
    </p:extLst>
  </p:cSld>
  <p:clrMapOvr>
    <a:masterClrMapping/>
  </p:clrMapOvr>
  <p:transition spd="slow" advClick="0" advTm="700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8752A5-C4A7-E4B2-B03A-FC6A64AAA4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7" name="Freeform: Shape 16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2368" y="1072924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INVESTIGA...</a:t>
            </a:r>
            <a:endParaRPr lang="en-US" b="1" dirty="0">
              <a:latin typeface="Lato Black"/>
              <a:ea typeface="Lato Black"/>
              <a:cs typeface="Lato Black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96167" y="2193391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Per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això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cal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treballar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 ampliar el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coneixement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sobre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què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passa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aigües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amunt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es genera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aquesta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brossalesa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la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seva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composició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i impactes en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aquest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entorn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terrestre per evitar que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arribi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als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mars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i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oceans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521097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6">
            <a:extLst>
              <a:ext uri="{FF2B5EF4-FFF2-40B4-BE49-F238E27FC236}">
                <a16:creationId xmlns:a16="http://schemas.microsoft.com/office/drawing/2014/main" id="{E2CCED40-2B51-0B0B-FE6C-2E3517F94EB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1615" b="26901"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1" name="Freeform: Shape 30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APRÈN...</a:t>
            </a:r>
            <a:endParaRPr lang="en-US" sz="3600" b="1" dirty="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  <p:sp>
        <p:nvSpPr>
          <p:cNvPr id="33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77809" y="1874130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viatge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la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brossalesa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fins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l'oceà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27645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458B274-45DC-6880-5137-67F6FAC103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8330" y="513553"/>
            <a:ext cx="6078683" cy="58438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41518" y="1106424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0593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4555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45">
                                          <p:stCondLst>
                                            <p:cond delay="455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0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0" tmFilter="0, 0; 0.125,0.2665; 0.25,0.4; 0.375,0.465; 0.5,0.5;  0.625,0.535; 0.75,0.6; 0.875,0.7335; 1,1">
                                          <p:stCondLst>
                                            <p:cond delay="166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30" tmFilter="0, 0; 0.125,0.2665; 0.25,0.4; 0.375,0.465; 0.5,0.5;  0.625,0.535; 0.75,0.6; 0.875,0.7335; 1,1">
                                          <p:stCondLst>
                                            <p:cond delay="331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10" tmFilter="0, 0; 0.125,0.2665; 0.25,0.4; 0.375,0.465; 0.5,0.5;  0.625,0.535; 0.75,0.6; 0.875,0.7335; 1,1">
                                          <p:stCondLst>
                                            <p:cond delay="41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65">
                                          <p:stCondLst>
                                            <p:cond delay="1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415" decel="50000">
                                          <p:stCondLst>
                                            <p:cond delay="161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65">
                                          <p:stCondLst>
                                            <p:cond delay="328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415" decel="50000">
                                          <p:stCondLst>
                                            <p:cond delay="334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65">
                                          <p:stCondLst>
                                            <p:cond delay="410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415" decel="50000">
                                          <p:stCondLst>
                                            <p:cond delay="417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65">
                                          <p:stCondLst>
                                            <p:cond delay="452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415" decel="50000">
                                          <p:stCondLst>
                                            <p:cond delay="458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6384"/>
            <a:ext cx="5053883" cy="686183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6B8DFBB-3F71-FF22-911D-6524967120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2490" y="949029"/>
            <a:ext cx="7057463" cy="5139237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272937" y="1198144"/>
            <a:ext cx="3823063" cy="2206387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81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 descr="Ave volando en el cielo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2176" y="742950"/>
            <a:ext cx="7228321" cy="498455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384037" y="2390775"/>
            <a:ext cx="3026163" cy="1038225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04442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184501" y="1276350"/>
            <a:ext cx="7636335" cy="36467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5" name="Grupo 4">
            <a:extLst>
              <a:ext uri="{FF2B5EF4-FFF2-40B4-BE49-F238E27FC236}">
                <a16:creationId xmlns:a16="http://schemas.microsoft.com/office/drawing/2014/main" id="{4559AD87-7476-DBE4-50F2-A25A19C66B18}"/>
              </a:ext>
            </a:extLst>
          </p:cNvPr>
          <p:cNvGrpSpPr/>
          <p:nvPr/>
        </p:nvGrpSpPr>
        <p:grpSpPr>
          <a:xfrm>
            <a:off x="1657350" y="2895601"/>
            <a:ext cx="5743575" cy="1733549"/>
            <a:chOff x="1657350" y="2895601"/>
            <a:chExt cx="5743575" cy="1733549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1657350" y="2895601"/>
              <a:ext cx="2184188" cy="1343031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707811" y="3671711"/>
              <a:ext cx="3693114" cy="957439"/>
            </a:xfrm>
            <a:prstGeom prst="curvedConnector3">
              <a:avLst>
                <a:gd name="adj1" fmla="val 50000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997099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DD44BE-8C51-66F9-42BB-DF132796FF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3136" y="802110"/>
            <a:ext cx="5936876" cy="526498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-3306" y="3426042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9664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C1DD1A8A-57D5-4A81-AD04-532B043C5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4" name="Picture 43" descr="Vista superior de la Tierra desde el espacio exterior">
            <a:extLst>
              <a:ext uri="{FF2B5EF4-FFF2-40B4-BE49-F238E27FC236}">
                <a16:creationId xmlns:a16="http://schemas.microsoft.com/office/drawing/2014/main" id="{5D699410-40C1-84FF-8E61-71BA19ED67A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047" y="10"/>
            <a:ext cx="12191999" cy="685799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007891EC-4501-44ED-A8C8-B11B6DB7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7602"/>
            <a:ext cx="12191999" cy="316214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0"/>
                </a:srgbClr>
              </a:gs>
              <a:gs pos="25000">
                <a:srgbClr val="000000">
                  <a:alpha val="15000"/>
                </a:srgbClr>
              </a:gs>
              <a:gs pos="75000">
                <a:srgbClr val="000000">
                  <a:alpha val="15000"/>
                </a:srgbClr>
              </a:gs>
              <a:gs pos="50000">
                <a:srgbClr val="000000">
                  <a:alpha val="30000"/>
                </a:srgbClr>
              </a:gs>
              <a:gs pos="10000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6CCBAA-4F4E-BC76-A1E2-B9E510B8B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752" y="1976284"/>
            <a:ext cx="10058400" cy="196850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s-ES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VIVIM EN UN PLANETA BLAU ON L'AIGUA ÉS VIDA...</a:t>
            </a:r>
            <a:endParaRPr lang="en-US" sz="5200" dirty="0">
              <a:solidFill>
                <a:srgbClr val="FFFFFF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167806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4934A227-8BA7-1758-3E33-D6C845F68C8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61DF46-2043-1EFE-7AEB-16F2545692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n-US" sz="30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Però</a:t>
            </a:r>
            <a:r>
              <a:rPr lang="en-US" sz="30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que es </a:t>
            </a:r>
            <a:r>
              <a:rPr lang="en-US" sz="30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compon</a:t>
            </a:r>
            <a:r>
              <a:rPr lang="en-US" sz="30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les </a:t>
            </a:r>
            <a:r>
              <a:rPr lang="en-US" sz="30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escombraries</a:t>
            </a:r>
            <a:r>
              <a:rPr lang="en-US" sz="30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marines?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86D05CE-1A9A-AC87-0C5B-D4A175F6CB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2547257"/>
            <a:ext cx="4458446" cy="31097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Està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composta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moltes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deixalles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diferents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però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PLÀSTICS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representen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la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fracció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persistent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més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gran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perjudicial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representa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gairebé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85% del total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d'escombraries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marines.</a:t>
            </a:r>
          </a:p>
          <a:p>
            <a:pPr marL="0" indent="0" algn="ctr">
              <a:buNone/>
            </a:pPr>
            <a:r>
              <a:rPr lang="en-US" sz="2000" dirty="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Amb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el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temps es </a:t>
            </a:r>
            <a:r>
              <a:rPr lang="en-US" sz="2000" dirty="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descompon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a MICROPLÀSTICS</a:t>
            </a:r>
          </a:p>
        </p:txBody>
      </p:sp>
    </p:spTree>
    <p:extLst>
      <p:ext uri="{BB962C8B-B14F-4D97-AF65-F5344CB8AC3E}">
        <p14:creationId xmlns:p14="http://schemas.microsoft.com/office/powerpoint/2010/main" val="18193191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CB298F-925B-1468-BAA6-09F2EFAE005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0726" y="2746093"/>
            <a:ext cx="4458446" cy="181043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 la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degradació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diversos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residus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plàstics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abandonats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entorns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naturals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anomenem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microplàstics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Alguns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són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tan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petits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que cal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veure'ls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amb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microscòpis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2026417" y="1930400"/>
            <a:ext cx="2776973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s-ES" sz="2000" dirty="0">
                <a:solidFill>
                  <a:srgbClr val="0C4378"/>
                </a:solidFill>
                <a:latin typeface="Lato Black"/>
              </a:rPr>
              <a:t> MICROPLÀSTICS?</a:t>
            </a:r>
          </a:p>
        </p:txBody>
      </p:sp>
    </p:spTree>
    <p:extLst>
      <p:ext uri="{BB962C8B-B14F-4D97-AF65-F5344CB8AC3E}">
        <p14:creationId xmlns:p14="http://schemas.microsoft.com/office/powerpoint/2010/main" val="6355086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Content Placeholder 20">
            <a:extLst>
              <a:ext uri="{FF2B5EF4-FFF2-40B4-BE49-F238E27FC236}">
                <a16:creationId xmlns:a16="http://schemas.microsoft.com/office/drawing/2014/main" id="{B3EDCE7F-BC38-F9F1-5552-9DEDDD16C2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95255" y="1563542"/>
            <a:ext cx="9001125" cy="37338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41B06BD1-6769-77A8-0A87-E0FF8F9935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2678" y="5816793"/>
            <a:ext cx="2105025" cy="352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137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EA7F8F-4A86-0A80-2BED-48B455F4BB62}"/>
              </a:ext>
            </a:extLst>
          </p:cNvPr>
          <p:cNvSpPr/>
          <p:nvPr/>
        </p:nvSpPr>
        <p:spPr>
          <a:xfrm>
            <a:off x="-29307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9726" y="1171509"/>
            <a:ext cx="8423238" cy="705227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Alguns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triguen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massa a degradar-se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...</a:t>
            </a:r>
            <a:br>
              <a:rPr lang="en-US" sz="2500" b="1" dirty="0"/>
            </a:br>
            <a:endParaRPr lang="en-US" sz="2500" b="1" dirty="0">
              <a:ea typeface="Calibri Light"/>
              <a:cs typeface="Calibri Light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32A0134-E163-F95D-F0A1-6A723D30B0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862" y="2480747"/>
            <a:ext cx="11779738" cy="2775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57417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1379C92-40C6-D5C8-59AA-88FB2125FD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7" y="-30660"/>
            <a:ext cx="12238892" cy="6890014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I no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desaparin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,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encara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que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vulguem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amagar-los</a:t>
            </a:r>
            <a:r>
              <a:rPr lang="en-US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...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5294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6F828D28-8E09-41CC-8229-3070B5467A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1"/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788" b="7788"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D5B012D8-7F27-4758-9AC6-C889B154BD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-1103377" y="1100316"/>
            <a:ext cx="6858003" cy="4657347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063B759-00FC-46D1-9898-8E8625268F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40187" y="2206184"/>
            <a:ext cx="6858003" cy="2445624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F02FC7DC-FE2C-2DEF-48A9-4C77891AD8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300000">
            <a:off x="6359429" y="1312300"/>
            <a:ext cx="4887803" cy="80290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9F81986-3CA0-813B-CA2C-44546D095501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6"/>
              </a:rPr>
              <a:t>CC BY</a:t>
            </a:r>
            <a:r>
              <a:rPr lang="en-US"/>
              <a:t>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E28EA16-13C8-BDBA-5003-E41B08BFDF1D}"/>
              </a:ext>
            </a:extLst>
          </p:cNvPr>
          <p:cNvSpPr txBox="1"/>
          <p:nvPr/>
        </p:nvSpPr>
        <p:spPr>
          <a:xfrm>
            <a:off x="482854" y="941691"/>
            <a:ext cx="61746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IMPACTES DE LA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77667E6-A37F-A73F-AF3F-5D20F706B0D0}"/>
              </a:ext>
            </a:extLst>
          </p:cNvPr>
          <p:cNvSpPr txBox="1"/>
          <p:nvPr/>
        </p:nvSpPr>
        <p:spPr>
          <a:xfrm>
            <a:off x="8224222" y="2326681"/>
            <a:ext cx="35253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MARINA</a:t>
            </a:r>
          </a:p>
        </p:txBody>
      </p:sp>
    </p:spTree>
    <p:extLst>
      <p:ext uri="{BB962C8B-B14F-4D97-AF65-F5344CB8AC3E}">
        <p14:creationId xmlns:p14="http://schemas.microsoft.com/office/powerpoint/2010/main" val="219296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Fotos gratis : comida, pescar, Mariscos, Puerto, pescado, sardina ...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20" y="6"/>
            <a:ext cx="12191979" cy="6857988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738805" y="899833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IMPACTES A LA SALUT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64219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>
            <a:extLst>
              <a:ext uri="{FF2B5EF4-FFF2-40B4-BE49-F238E27FC236}">
                <a16:creationId xmlns:a16="http://schemas.microsoft.com/office/drawing/2014/main" id="{89C49EC3-3791-48CB-90D6-B0CC4363DC4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7507" y="5951379"/>
            <a:ext cx="4376986" cy="702051"/>
          </a:xfrm>
          <a:prstGeom prst="rect">
            <a:avLst/>
          </a:prstGeom>
        </p:spPr>
      </p:pic>
      <p:pic>
        <p:nvPicPr>
          <p:cNvPr id="2" name="Online Media 1" title="Agua | #TenemosUnProblema | Proyecto Libera">
            <a:hlinkClick r:id="" action="ppaction://media"/>
            <a:extLst>
              <a:ext uri="{FF2B5EF4-FFF2-40B4-BE49-F238E27FC236}">
                <a16:creationId xmlns:a16="http://schemas.microsoft.com/office/drawing/2014/main" id="{26986C26-D004-3FA9-1167-F5D9B4BEF2BB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5"/>
          <a:stretch>
            <a:fillRect/>
          </a:stretch>
        </p:blipFill>
        <p:spPr>
          <a:xfrm>
            <a:off x="-3861" y="20200"/>
            <a:ext cx="12244707" cy="6862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5825CDA-A423-D11D-4361-84D11A15CAFE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2548" y="2701508"/>
            <a:ext cx="4592601" cy="233332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Els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microplàstics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entren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les CADENES TRÒFIQUES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per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bioacumulació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bioconcentració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arriben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als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nostres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alimentaris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concentracions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superiors a les presents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el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medi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podent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resultar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tòxiques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afectar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 a la nostra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salut</a:t>
            </a:r>
            <a:endParaRPr lang="es-ES" sz="2000" dirty="0">
              <a:solidFill>
                <a:srgbClr val="0C4378"/>
              </a:solidFill>
              <a:latin typeface="Lato Light"/>
              <a:ea typeface="+mn-lt"/>
              <a:cs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1258232" y="1773721"/>
            <a:ext cx="4181231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it-IT" sz="2000" dirty="0">
                <a:solidFill>
                  <a:srgbClr val="0C4378"/>
                </a:solidFill>
                <a:latin typeface="Lato Black"/>
              </a:rPr>
              <a:t>MICROPLÀSTICS; UN PROBLEMA PER A LA SALUT</a:t>
            </a:r>
            <a:endParaRPr lang="en-US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984FD7BF-69AF-0214-177A-AF3070F300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49685" y="876762"/>
            <a:ext cx="6139542" cy="33736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443F525-2414-0B8A-D678-200EB1E87ADE}"/>
              </a:ext>
            </a:extLst>
          </p:cNvPr>
          <p:cNvSpPr txBox="1"/>
          <p:nvPr/>
        </p:nvSpPr>
        <p:spPr>
          <a:xfrm rot="-5400000">
            <a:off x="10559142" y="5186136"/>
            <a:ext cx="3037114" cy="219529"/>
          </a:xfrm>
          <a:prstGeom prst="rect">
            <a:avLst/>
          </a:prstGeom>
        </p:spPr>
        <p:txBody>
          <a:bodyPr lIns="91440" tIns="45720" rIns="91440" bIns="45720" anchor="t">
            <a:normAutofit fontScale="47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Jordi Cueva se </a:t>
            </a:r>
            <a:r>
              <a:rPr lang="en-US" err="1"/>
              <a:t>conede</a:t>
            </a:r>
            <a:r>
              <a:rPr lang="en-US"/>
              <a:t> bajo </a:t>
            </a:r>
            <a:r>
              <a:rPr lang="en-US" err="1"/>
              <a:t>licencia</a:t>
            </a:r>
            <a:r>
              <a:rPr lang="en-US"/>
              <a:t> de </a:t>
            </a:r>
            <a:r>
              <a:rPr lang="en-US">
                <a:hlinkClick r:id="rId4"/>
              </a:rPr>
              <a:t>CC BY-NC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53274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D5E2676D-0955-C967-4A76-658750BF48C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45474" y="-3175"/>
            <a:ext cx="9701050" cy="68659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36752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0019DA96-9C58-DA53-1840-4B1AE9CB718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2659347" y="1"/>
            <a:ext cx="6873324" cy="6857999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C6447DE-8AD8-B0DE-315B-1409688366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6968" y="867334"/>
            <a:ext cx="9322007" cy="974168"/>
          </a:xfrm>
          <a:prstGeom prst="ellipse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En </a:t>
            </a:r>
            <a:r>
              <a:rPr lang="fr-F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què</a:t>
            </a:r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tots</a:t>
            </a:r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els </a:t>
            </a:r>
            <a:r>
              <a:rPr lang="fr-F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animals</a:t>
            </a:r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i plantes </a:t>
            </a:r>
            <a:r>
              <a:rPr lang="fr-F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estem</a:t>
            </a:r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formats per </a:t>
            </a:r>
            <a:r>
              <a:rPr lang="fr-F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molècules</a:t>
            </a:r>
            <a:r>
              <a:rPr lang="fr-F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d'aigua</a:t>
            </a:r>
            <a:endParaRPr lang="es-ES" sz="2800" b="1" dirty="0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F3B715-B957-7498-234F-E0242236EA5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9312" y="6409688"/>
            <a:ext cx="2743200" cy="49321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1BE9A-B1A3-C751-764E-64937D015DAC}"/>
              </a:ext>
            </a:extLst>
          </p:cNvPr>
          <p:cNvSpPr txBox="1"/>
          <p:nvPr/>
        </p:nvSpPr>
        <p:spPr>
          <a:xfrm>
            <a:off x="2659063" y="6858000"/>
            <a:ext cx="687387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91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Bolsa plástica flotando sobre un coral en el océano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IMPACTE EN TERRES I AIGÜES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98461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8FCEAFE-328F-090D-74C5-ADF9FC17F02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4" name="Freeform: Shape 33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A813CA-F4F0-1A90-1193-BBF9C979DD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0726" y="2193391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285750" indent="-28575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Impacte en la salut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dels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sòls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poden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afavorir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l'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erosió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i la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infertilitat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canvi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les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condicions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ambientals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les aigües (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temperatura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fluxos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cabals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etc.),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incendis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etc.</a:t>
            </a:r>
            <a:endParaRPr lang="es-ES_tradnl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pPr marL="0" indent="0">
              <a:buNone/>
            </a:pPr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5A2780-DA9D-9ECB-2235-4E09990ADDE8}"/>
              </a:ext>
            </a:extLst>
          </p:cNvPr>
          <p:cNvSpPr txBox="1"/>
          <p:nvPr/>
        </p:nvSpPr>
        <p:spPr>
          <a:xfrm>
            <a:off x="1611085" y="1469571"/>
            <a:ext cx="32766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CONTAMINACIÓ DIRECTA</a:t>
            </a:r>
          </a:p>
        </p:txBody>
      </p:sp>
    </p:spTree>
    <p:extLst>
      <p:ext uri="{BB962C8B-B14F-4D97-AF65-F5344CB8AC3E}">
        <p14:creationId xmlns:p14="http://schemas.microsoft.com/office/powerpoint/2010/main" val="4164177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Rectangle 26">
            <a:extLst>
              <a:ext uri="{FF2B5EF4-FFF2-40B4-BE49-F238E27FC236}">
                <a16:creationId xmlns:a16="http://schemas.microsoft.com/office/drawing/2014/main" id="{99F1FFA9-D672-408C-9220-ADEEC6ABD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B2CA9236-1D48-6AEC-D1BF-E025A67ACB01}"/>
              </a:ext>
            </a:extLst>
          </p:cNvPr>
          <p:cNvSpPr txBox="1"/>
          <p:nvPr/>
        </p:nvSpPr>
        <p:spPr>
          <a:xfrm>
            <a:off x="629848" y="588756"/>
            <a:ext cx="4063418" cy="16241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7500" lnSpcReduction="20000"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Per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exemple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;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una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burilla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,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residu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molt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comú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en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la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naturalesa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</a:t>
            </a:r>
            <a:r>
              <a:rPr 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que …​</a:t>
            </a:r>
          </a:p>
        </p:txBody>
      </p:sp>
      <p:graphicFrame>
        <p:nvGraphicFramePr>
          <p:cNvPr id="15" name="Marcador de contenido 2">
            <a:extLst>
              <a:ext uri="{FF2B5EF4-FFF2-40B4-BE49-F238E27FC236}">
                <a16:creationId xmlns:a16="http://schemas.microsoft.com/office/drawing/2014/main" id="{1430AC2C-F428-4308-80A4-3D4163A0107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28862928"/>
              </p:ext>
            </p:extLst>
          </p:nvPr>
        </p:nvGraphicFramePr>
        <p:xfrm>
          <a:off x="204968" y="1832683"/>
          <a:ext cx="5400907" cy="3978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1" name="Conector: curvado 20">
            <a:extLst>
              <a:ext uri="{FF2B5EF4-FFF2-40B4-BE49-F238E27FC236}">
                <a16:creationId xmlns:a16="http://schemas.microsoft.com/office/drawing/2014/main" id="{B0ABC9D0-51DB-0D89-14D9-7031235DBFCD}"/>
              </a:ext>
            </a:extLst>
          </p:cNvPr>
          <p:cNvCxnSpPr>
            <a:cxnSpLocks/>
          </p:cNvCxnSpPr>
          <p:nvPr/>
        </p:nvCxnSpPr>
        <p:spPr>
          <a:xfrm flipV="1">
            <a:off x="1899621" y="2536210"/>
            <a:ext cx="767665" cy="605770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23" name="Conector: curvado 22">
            <a:extLst>
              <a:ext uri="{FF2B5EF4-FFF2-40B4-BE49-F238E27FC236}">
                <a16:creationId xmlns:a16="http://schemas.microsoft.com/office/drawing/2014/main" id="{180ED997-A9F4-AB47-25E8-C3F6383FCE80}"/>
              </a:ext>
            </a:extLst>
          </p:cNvPr>
          <p:cNvCxnSpPr>
            <a:cxnSpLocks/>
          </p:cNvCxnSpPr>
          <p:nvPr/>
        </p:nvCxnSpPr>
        <p:spPr>
          <a:xfrm>
            <a:off x="2007185" y="4277360"/>
            <a:ext cx="908396" cy="39878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pic>
        <p:nvPicPr>
          <p:cNvPr id="57" name="Picture 56">
            <a:extLst>
              <a:ext uri="{FF2B5EF4-FFF2-40B4-BE49-F238E27FC236}">
                <a16:creationId xmlns:a16="http://schemas.microsoft.com/office/drawing/2014/main" id="{F8997B93-0D30-0F0D-B767-EB46AD53F5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5323114" y="702128"/>
            <a:ext cx="6237514" cy="468085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07011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Lena Lir_shutterstock_27810715.jpg">
            <a:extLst>
              <a:ext uri="{FF2B5EF4-FFF2-40B4-BE49-F238E27FC236}">
                <a16:creationId xmlns:a16="http://schemas.microsoft.com/office/drawing/2014/main" id="{F50C41C3-3A49-4A0F-A213-7997F160589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477" r="746" b="1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BE049AB3-0A22-4208-BD52-43BFE1E96E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6000" b="1" dirty="0">
                <a:solidFill>
                  <a:srgbClr val="FFFFFF"/>
                </a:solidFill>
              </a:rPr>
              <a:t>6.000.000.000.000  de </a:t>
            </a:r>
            <a:r>
              <a:rPr lang="en-US" sz="6000" b="1" dirty="0" err="1">
                <a:solidFill>
                  <a:srgbClr val="FFFFFF"/>
                </a:solidFill>
              </a:rPr>
              <a:t>burilles</a:t>
            </a:r>
            <a:r>
              <a:rPr lang="en-US" sz="6000" b="1" dirty="0">
                <a:solidFill>
                  <a:srgbClr val="FFFFFF"/>
                </a:solidFill>
              </a:rPr>
              <a:t> </a:t>
            </a:r>
            <a:r>
              <a:rPr lang="en-US" sz="6000" b="1" dirty="0" err="1">
                <a:solidFill>
                  <a:srgbClr val="FFFFFF"/>
                </a:solidFill>
              </a:rPr>
              <a:t>l'any</a:t>
            </a:r>
            <a:r>
              <a:rPr lang="en-US" sz="6000" b="1" dirty="0">
                <a:solidFill>
                  <a:srgbClr val="FFFFFF"/>
                </a:solidFill>
              </a:rPr>
              <a:t> </a:t>
            </a:r>
            <a:r>
              <a:rPr lang="en-US" sz="6000" b="1" dirty="0" err="1">
                <a:solidFill>
                  <a:srgbClr val="FFFFFF"/>
                </a:solidFill>
              </a:rPr>
              <a:t>són</a:t>
            </a:r>
            <a:r>
              <a:rPr lang="en-US" sz="6000" b="1" dirty="0">
                <a:solidFill>
                  <a:srgbClr val="FFFFFF"/>
                </a:solidFill>
              </a:rPr>
              <a:t> recollides </a:t>
            </a:r>
            <a:r>
              <a:rPr lang="en-US" sz="6000" b="1" dirty="0" err="1">
                <a:solidFill>
                  <a:srgbClr val="FFFFFF"/>
                </a:solidFill>
              </a:rPr>
              <a:t>dels</a:t>
            </a:r>
            <a:r>
              <a:rPr lang="en-US" sz="6000" b="1" dirty="0">
                <a:solidFill>
                  <a:srgbClr val="FFFFFF"/>
                </a:solidFill>
              </a:rPr>
              <a:t> </a:t>
            </a:r>
            <a:r>
              <a:rPr lang="en-US" sz="6000" b="1" dirty="0" err="1">
                <a:solidFill>
                  <a:srgbClr val="FFFFFF"/>
                </a:solidFill>
              </a:rPr>
              <a:t>nostres</a:t>
            </a:r>
            <a:r>
              <a:rPr lang="en-US" sz="6000" b="1" dirty="0">
                <a:solidFill>
                  <a:srgbClr val="FFFFFF"/>
                </a:solidFill>
              </a:rPr>
              <a:t> </a:t>
            </a:r>
            <a:r>
              <a:rPr lang="en-US" sz="6000" b="1" dirty="0" err="1">
                <a:solidFill>
                  <a:srgbClr val="FFFFFF"/>
                </a:solidFill>
              </a:rPr>
              <a:t>ecosistemes</a:t>
            </a:r>
            <a:r>
              <a:rPr lang="en-US" sz="6000" b="1" dirty="0">
                <a:solidFill>
                  <a:srgbClr val="FFFFFF"/>
                </a:solidFill>
              </a:rPr>
              <a:t>.</a:t>
            </a:r>
            <a:endParaRPr lang="en-US" sz="6000" b="1" dirty="0">
              <a:solidFill>
                <a:srgbClr val="FFFFFF"/>
              </a:solidFill>
              <a:ea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050105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Tierra verde y seca">
            <a:extLst>
              <a:ext uri="{FF2B5EF4-FFF2-40B4-BE49-F238E27FC236}">
                <a16:creationId xmlns:a16="http://schemas.microsoft.com/office/drawing/2014/main" id="{BAA5C9E8-1DF0-835E-835F-32A4FFFCB8A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2200" b="1" dirty="0"/>
              <a:t>DESTRUCCIÓ HÀBITATS I INCENDIS</a:t>
            </a:r>
            <a:br>
              <a:rPr lang="en-US" sz="2200" b="1" dirty="0"/>
            </a:br>
            <a:endParaRPr lang="en-US" sz="2200" dirty="0"/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7206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Image libre: l'eau, l'habitat, la contamination">
            <a:extLst>
              <a:ext uri="{FF2B5EF4-FFF2-40B4-BE49-F238E27FC236}">
                <a16:creationId xmlns:a16="http://schemas.microsoft.com/office/drawing/2014/main" id="{A5D925A5-37B5-BD4F-A769-2550FDC578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49926" y="1558927"/>
            <a:ext cx="4337229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 err="1">
                <a:latin typeface="Lato Light"/>
                <a:ea typeface="Lato Light"/>
                <a:cs typeface="Lato Light"/>
              </a:rPr>
              <a:t>Degradació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i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destrucció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dels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hàbitats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naturals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,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fet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que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suposa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un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risc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d'extinció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per 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moltes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espècies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de fauna i flora sensibles 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l'alteració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del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seu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medi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.</a:t>
            </a:r>
            <a:endParaRPr lang="en-US" sz="2000" dirty="0"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01327488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4D4677D2-D5AC-4CF9-9EED-2B89D0A1C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F695F69-7001-421E-98A8-E74156934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Resultado de imagen de redes de pesca residuo ecoalf">
            <a:extLst>
              <a:ext uri="{FF2B5EF4-FFF2-40B4-BE49-F238E27FC236}">
                <a16:creationId xmlns:a16="http://schemas.microsoft.com/office/drawing/2014/main" id="{5B08A4A2-D740-4EBE-A963-CD2AE04DF5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 bwMode="auto">
          <a:xfrm>
            <a:off x="6096010" y="10"/>
            <a:ext cx="6095999" cy="6857990"/>
          </a:xfrm>
          <a:custGeom>
            <a:avLst/>
            <a:gdLst/>
            <a:ahLst/>
            <a:cxnLst/>
            <a:rect l="l" t="t" r="r" b="b"/>
            <a:pathLst>
              <a:path w="6095999" h="6858000">
                <a:moveTo>
                  <a:pt x="0" y="0"/>
                </a:moveTo>
                <a:lnTo>
                  <a:pt x="6095999" y="0"/>
                </a:lnTo>
                <a:lnTo>
                  <a:pt x="6095999" y="6858000"/>
                </a:lnTo>
                <a:lnTo>
                  <a:pt x="0" y="6858000"/>
                </a:lnTo>
                <a:lnTo>
                  <a:pt x="0" y="6857999"/>
                </a:lnTo>
                <a:lnTo>
                  <a:pt x="4220980" y="6857999"/>
                </a:lnTo>
                <a:lnTo>
                  <a:pt x="4213164" y="6851010"/>
                </a:lnTo>
                <a:cubicBezTo>
                  <a:pt x="4181666" y="6825777"/>
                  <a:pt x="4066661" y="6744343"/>
                  <a:pt x="4062999" y="6737842"/>
                </a:cubicBezTo>
                <a:cubicBezTo>
                  <a:pt x="4024279" y="6693220"/>
                  <a:pt x="4060463" y="6731339"/>
                  <a:pt x="3994350" y="6686435"/>
                </a:cubicBezTo>
                <a:cubicBezTo>
                  <a:pt x="3947033" y="6670674"/>
                  <a:pt x="3899856" y="6566625"/>
                  <a:pt x="3859426" y="6512643"/>
                </a:cubicBezTo>
                <a:cubicBezTo>
                  <a:pt x="3843619" y="6494605"/>
                  <a:pt x="3819111" y="6476220"/>
                  <a:pt x="3795266" y="6469055"/>
                </a:cubicBezTo>
                <a:cubicBezTo>
                  <a:pt x="3772240" y="6479507"/>
                  <a:pt x="3769424" y="6446115"/>
                  <a:pt x="3752228" y="6440526"/>
                </a:cubicBezTo>
                <a:cubicBezTo>
                  <a:pt x="3742060" y="6447641"/>
                  <a:pt x="3719048" y="6424775"/>
                  <a:pt x="3716355" y="6414007"/>
                </a:cubicBezTo>
                <a:cubicBezTo>
                  <a:pt x="3729286" y="6392352"/>
                  <a:pt x="3629924" y="6387100"/>
                  <a:pt x="3629916" y="6370687"/>
                </a:cubicBezTo>
                <a:cubicBezTo>
                  <a:pt x="3600280" y="6362353"/>
                  <a:pt x="3495200" y="6368444"/>
                  <a:pt x="3479034" y="6339494"/>
                </a:cubicBezTo>
                <a:cubicBezTo>
                  <a:pt x="3420435" y="6317314"/>
                  <a:pt x="3345614" y="6290932"/>
                  <a:pt x="3319627" y="6285893"/>
                </a:cubicBezTo>
                <a:cubicBezTo>
                  <a:pt x="3282294" y="6327705"/>
                  <a:pt x="3185936" y="6185255"/>
                  <a:pt x="3075494" y="6164273"/>
                </a:cubicBezTo>
                <a:cubicBezTo>
                  <a:pt x="3059427" y="6166243"/>
                  <a:pt x="3051440" y="6164859"/>
                  <a:pt x="3050019" y="6153683"/>
                </a:cubicBezTo>
                <a:cubicBezTo>
                  <a:pt x="3016030" y="6146243"/>
                  <a:pt x="2991340" y="6114870"/>
                  <a:pt x="2963636" y="6123708"/>
                </a:cubicBezTo>
                <a:cubicBezTo>
                  <a:pt x="2928425" y="6105855"/>
                  <a:pt x="2947049" y="6092097"/>
                  <a:pt x="2914912" y="6078439"/>
                </a:cubicBezTo>
                <a:lnTo>
                  <a:pt x="2770812" y="6041758"/>
                </a:lnTo>
                <a:cubicBezTo>
                  <a:pt x="2750466" y="6034724"/>
                  <a:pt x="2729222" y="6014032"/>
                  <a:pt x="2708585" y="6007728"/>
                </a:cubicBezTo>
                <a:lnTo>
                  <a:pt x="2687072" y="6003931"/>
                </a:lnTo>
                <a:lnTo>
                  <a:pt x="2674457" y="5991515"/>
                </a:lnTo>
                <a:cubicBezTo>
                  <a:pt x="2668773" y="5988707"/>
                  <a:pt x="2661696" y="5988167"/>
                  <a:pt x="2652298" y="5991525"/>
                </a:cubicBezTo>
                <a:cubicBezTo>
                  <a:pt x="2634345" y="5986939"/>
                  <a:pt x="2583809" y="5969299"/>
                  <a:pt x="2566743" y="5963996"/>
                </a:cubicBezTo>
                <a:lnTo>
                  <a:pt x="2549903" y="5959709"/>
                </a:lnTo>
                <a:lnTo>
                  <a:pt x="2542177" y="5951723"/>
                </a:lnTo>
                <a:cubicBezTo>
                  <a:pt x="2529898" y="5945994"/>
                  <a:pt x="2498812" y="5935402"/>
                  <a:pt x="2476225" y="5925338"/>
                </a:cubicBezTo>
                <a:cubicBezTo>
                  <a:pt x="2457810" y="5911056"/>
                  <a:pt x="2433846" y="5899348"/>
                  <a:pt x="2406656" y="5891344"/>
                </a:cubicBezTo>
                <a:cubicBezTo>
                  <a:pt x="2400991" y="5896275"/>
                  <a:pt x="2393612" y="5885783"/>
                  <a:pt x="2389160" y="5883030"/>
                </a:cubicBezTo>
                <a:cubicBezTo>
                  <a:pt x="2387458" y="5886701"/>
                  <a:pt x="2375233" y="5885881"/>
                  <a:pt x="2372540" y="5881920"/>
                </a:cubicBezTo>
                <a:cubicBezTo>
                  <a:pt x="2293168" y="5849488"/>
                  <a:pt x="2325743" y="5894734"/>
                  <a:pt x="2283811" y="5862541"/>
                </a:cubicBezTo>
                <a:cubicBezTo>
                  <a:pt x="2275730" y="5859531"/>
                  <a:pt x="2268484" y="5859925"/>
                  <a:pt x="2261759" y="5861764"/>
                </a:cubicBezTo>
                <a:lnTo>
                  <a:pt x="2219265" y="5849327"/>
                </a:lnTo>
                <a:cubicBezTo>
                  <a:pt x="2203078" y="5842651"/>
                  <a:pt x="2185672" y="5837119"/>
                  <a:pt x="2167456" y="5832891"/>
                </a:cubicBezTo>
                <a:cubicBezTo>
                  <a:pt x="2161387" y="5839963"/>
                  <a:pt x="2149583" y="5826532"/>
                  <a:pt x="2143288" y="5823218"/>
                </a:cubicBezTo>
                <a:cubicBezTo>
                  <a:pt x="2141966" y="5828274"/>
                  <a:pt x="2126227" y="5828196"/>
                  <a:pt x="2121889" y="5823116"/>
                </a:cubicBezTo>
                <a:cubicBezTo>
                  <a:pt x="2013448" y="5786297"/>
                  <a:pt x="2065303" y="5844161"/>
                  <a:pt x="2004548" y="5804552"/>
                </a:cubicBezTo>
                <a:cubicBezTo>
                  <a:pt x="1993575" y="5801194"/>
                  <a:pt x="1984449" y="5802325"/>
                  <a:pt x="1976317" y="5805346"/>
                </a:cubicBezTo>
                <a:lnTo>
                  <a:pt x="1960968" y="5813703"/>
                </a:lnTo>
                <a:lnTo>
                  <a:pt x="1951886" y="5808313"/>
                </a:lnTo>
                <a:cubicBezTo>
                  <a:pt x="1914205" y="5801767"/>
                  <a:pt x="1900427" y="5810657"/>
                  <a:pt x="1881129" y="5796205"/>
                </a:cubicBezTo>
                <a:cubicBezTo>
                  <a:pt x="1847467" y="5788576"/>
                  <a:pt x="1808824" y="5783942"/>
                  <a:pt x="1778393" y="5776687"/>
                </a:cubicBezTo>
                <a:cubicBezTo>
                  <a:pt x="1764338" y="5756704"/>
                  <a:pt x="1721542" y="5761928"/>
                  <a:pt x="1698544" y="5752677"/>
                </a:cubicBezTo>
                <a:cubicBezTo>
                  <a:pt x="1688689" y="5744367"/>
                  <a:pt x="1680710" y="5741898"/>
                  <a:pt x="1667763" y="5746936"/>
                </a:cubicBezTo>
                <a:cubicBezTo>
                  <a:pt x="1622782" y="5706970"/>
                  <a:pt x="1636232" y="5740258"/>
                  <a:pt x="1589890" y="5720079"/>
                </a:cubicBezTo>
                <a:cubicBezTo>
                  <a:pt x="1550522" y="5700408"/>
                  <a:pt x="1504390" y="5684235"/>
                  <a:pt x="1470745" y="5647268"/>
                </a:cubicBezTo>
                <a:cubicBezTo>
                  <a:pt x="1465307" y="5637473"/>
                  <a:pt x="1447590" y="5631171"/>
                  <a:pt x="1431171" y="5633192"/>
                </a:cubicBezTo>
                <a:cubicBezTo>
                  <a:pt x="1428344" y="5633540"/>
                  <a:pt x="1425665" y="5634127"/>
                  <a:pt x="1423215" y="5634934"/>
                </a:cubicBezTo>
                <a:cubicBezTo>
                  <a:pt x="1404063" y="5609561"/>
                  <a:pt x="1384477" y="5616951"/>
                  <a:pt x="1377158" y="5600720"/>
                </a:cubicBezTo>
                <a:cubicBezTo>
                  <a:pt x="1337416" y="5587406"/>
                  <a:pt x="1299119" y="5594952"/>
                  <a:pt x="1292001" y="5580595"/>
                </a:cubicBezTo>
                <a:cubicBezTo>
                  <a:pt x="1270404" y="5577445"/>
                  <a:pt x="1236263" y="5586393"/>
                  <a:pt x="1224877" y="5570207"/>
                </a:cubicBezTo>
                <a:cubicBezTo>
                  <a:pt x="1218892" y="5580643"/>
                  <a:pt x="1203320" y="5557444"/>
                  <a:pt x="1188481" y="5562311"/>
                </a:cubicBezTo>
                <a:cubicBezTo>
                  <a:pt x="1177571" y="5566931"/>
                  <a:pt x="1170302" y="5560971"/>
                  <a:pt x="1160620" y="5558862"/>
                </a:cubicBezTo>
                <a:cubicBezTo>
                  <a:pt x="1146504" y="5561577"/>
                  <a:pt x="1106544" y="5545833"/>
                  <a:pt x="1097113" y="5537725"/>
                </a:cubicBezTo>
                <a:cubicBezTo>
                  <a:pt x="1076260" y="5511528"/>
                  <a:pt x="1012618" y="5517876"/>
                  <a:pt x="994944" y="5497522"/>
                </a:cubicBezTo>
                <a:cubicBezTo>
                  <a:pt x="987638" y="5493756"/>
                  <a:pt x="980141" y="5491480"/>
                  <a:pt x="972567" y="5490138"/>
                </a:cubicBezTo>
                <a:lnTo>
                  <a:pt x="927036" y="5488921"/>
                </a:lnTo>
                <a:lnTo>
                  <a:pt x="905198" y="5488488"/>
                </a:lnTo>
                <a:cubicBezTo>
                  <a:pt x="920127" y="5466532"/>
                  <a:pt x="847550" y="5479119"/>
                  <a:pt x="871473" y="5463326"/>
                </a:cubicBezTo>
                <a:cubicBezTo>
                  <a:pt x="835241" y="5455796"/>
                  <a:pt x="824844" y="5441869"/>
                  <a:pt x="787335" y="5431076"/>
                </a:cubicBezTo>
                <a:lnTo>
                  <a:pt x="646418" y="5398569"/>
                </a:lnTo>
                <a:cubicBezTo>
                  <a:pt x="594533" y="5378172"/>
                  <a:pt x="569175" y="5376706"/>
                  <a:pt x="522316" y="5365133"/>
                </a:cubicBezTo>
                <a:cubicBezTo>
                  <a:pt x="485699" y="5316148"/>
                  <a:pt x="451396" y="5327743"/>
                  <a:pt x="425051" y="5295085"/>
                </a:cubicBezTo>
                <a:cubicBezTo>
                  <a:pt x="373115" y="5280721"/>
                  <a:pt x="376598" y="5265782"/>
                  <a:pt x="318461" y="5265657"/>
                </a:cubicBezTo>
                <a:lnTo>
                  <a:pt x="266536" y="5232252"/>
                </a:lnTo>
                <a:cubicBezTo>
                  <a:pt x="254867" y="5225616"/>
                  <a:pt x="251642" y="5227516"/>
                  <a:pt x="248444" y="5225838"/>
                </a:cubicBezTo>
                <a:lnTo>
                  <a:pt x="247345" y="5222181"/>
                </a:lnTo>
                <a:lnTo>
                  <a:pt x="237345" y="5217023"/>
                </a:lnTo>
                <a:lnTo>
                  <a:pt x="219603" y="5204977"/>
                </a:lnTo>
                <a:lnTo>
                  <a:pt x="214443" y="5204489"/>
                </a:lnTo>
                <a:lnTo>
                  <a:pt x="184816" y="5189073"/>
                </a:lnTo>
                <a:lnTo>
                  <a:pt x="183534" y="5189699"/>
                </a:lnTo>
                <a:cubicBezTo>
                  <a:pt x="179981" y="5190754"/>
                  <a:pt x="176085" y="5190869"/>
                  <a:pt x="171363" y="5189023"/>
                </a:cubicBezTo>
                <a:cubicBezTo>
                  <a:pt x="165797" y="5204157"/>
                  <a:pt x="163531" y="5192594"/>
                  <a:pt x="150096" y="5185813"/>
                </a:cubicBezTo>
                <a:lnTo>
                  <a:pt x="59253" y="5172817"/>
                </a:lnTo>
                <a:lnTo>
                  <a:pt x="52526" y="5170052"/>
                </a:lnTo>
                <a:lnTo>
                  <a:pt x="52188" y="5170183"/>
                </a:lnTo>
                <a:cubicBezTo>
                  <a:pt x="50293" y="5169980"/>
                  <a:pt x="47917" y="5169219"/>
                  <a:pt x="44687" y="5167637"/>
                </a:cubicBezTo>
                <a:lnTo>
                  <a:pt x="40261" y="5165012"/>
                </a:lnTo>
                <a:lnTo>
                  <a:pt x="27209" y="5159648"/>
                </a:lnTo>
                <a:lnTo>
                  <a:pt x="21368" y="5159036"/>
                </a:lnTo>
                <a:lnTo>
                  <a:pt x="0" y="515885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EEDBBC-B6F6-AF5B-53EB-9DF9BDC04192}"/>
              </a:ext>
            </a:extLst>
          </p:cNvPr>
          <p:cNvSpPr txBox="1"/>
          <p:nvPr/>
        </p:nvSpPr>
        <p:spPr>
          <a:xfrm>
            <a:off x="599818" y="5234320"/>
            <a:ext cx="6931319" cy="75221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IMPACTE A LES Aus</a:t>
            </a:r>
          </a:p>
        </p:txBody>
      </p:sp>
      <p:pic>
        <p:nvPicPr>
          <p:cNvPr id="2" name="Picture 1" descr="Mar de halcones, alma de lobo. – LOBISOME NATURALEZA">
            <a:extLst>
              <a:ext uri="{FF2B5EF4-FFF2-40B4-BE49-F238E27FC236}">
                <a16:creationId xmlns:a16="http://schemas.microsoft.com/office/drawing/2014/main" id="{A4C01B35-C93C-2D83-F698-634CAF1601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-5388" y="10"/>
            <a:ext cx="6169518" cy="5158840"/>
          </a:xfrm>
          <a:custGeom>
            <a:avLst/>
            <a:gdLst/>
            <a:ahLst/>
            <a:cxnLst/>
            <a:rect l="l" t="t" r="r" b="b"/>
            <a:pathLst>
              <a:path w="6096000" h="5158850">
                <a:moveTo>
                  <a:pt x="0" y="0"/>
                </a:moveTo>
                <a:lnTo>
                  <a:pt x="6096000" y="0"/>
                </a:lnTo>
                <a:lnTo>
                  <a:pt x="6096000" y="5158850"/>
                </a:lnTo>
                <a:lnTo>
                  <a:pt x="5957305" y="5157644"/>
                </a:lnTo>
                <a:cubicBezTo>
                  <a:pt x="5920540" y="5151975"/>
                  <a:pt x="5887096" y="5153588"/>
                  <a:pt x="5857259" y="5143603"/>
                </a:cubicBezTo>
                <a:cubicBezTo>
                  <a:pt x="5843335" y="5146861"/>
                  <a:pt x="5830921" y="5147051"/>
                  <a:pt x="5821375" y="5137142"/>
                </a:cubicBezTo>
                <a:cubicBezTo>
                  <a:pt x="5786501" y="5134144"/>
                  <a:pt x="5775399" y="5144200"/>
                  <a:pt x="5755916" y="5131695"/>
                </a:cubicBezTo>
                <a:cubicBezTo>
                  <a:pt x="5732132" y="5146996"/>
                  <a:pt x="5732735" y="5139753"/>
                  <a:pt x="5725007" y="5132964"/>
                </a:cubicBezTo>
                <a:lnTo>
                  <a:pt x="5723810" y="5132374"/>
                </a:lnTo>
                <a:lnTo>
                  <a:pt x="5720531" y="5134578"/>
                </a:lnTo>
                <a:lnTo>
                  <a:pt x="5714795" y="5134902"/>
                </a:lnTo>
                <a:lnTo>
                  <a:pt x="5700142" y="5131655"/>
                </a:lnTo>
                <a:lnTo>
                  <a:pt x="5694799" y="5129754"/>
                </a:lnTo>
                <a:cubicBezTo>
                  <a:pt x="5691058" y="5128696"/>
                  <a:pt x="5688491" y="5128320"/>
                  <a:pt x="5686627" y="5128420"/>
                </a:cubicBezTo>
                <a:lnTo>
                  <a:pt x="5686371" y="5128603"/>
                </a:lnTo>
                <a:lnTo>
                  <a:pt x="5678819" y="5126929"/>
                </a:lnTo>
                <a:cubicBezTo>
                  <a:pt x="5666199" y="5123608"/>
                  <a:pt x="5654035" y="5119908"/>
                  <a:pt x="5642547" y="5116000"/>
                </a:cubicBezTo>
                <a:cubicBezTo>
                  <a:pt x="5629445" y="5126457"/>
                  <a:pt x="5588783" y="5104807"/>
                  <a:pt x="5587979" y="5128480"/>
                </a:cubicBezTo>
                <a:cubicBezTo>
                  <a:pt x="5572317" y="5123886"/>
                  <a:pt x="5564904" y="5112774"/>
                  <a:pt x="5566635" y="5128675"/>
                </a:cubicBezTo>
                <a:cubicBezTo>
                  <a:pt x="5561375" y="5127594"/>
                  <a:pt x="5557787" y="5128327"/>
                  <a:pt x="5554953" y="5129937"/>
                </a:cubicBezTo>
                <a:lnTo>
                  <a:pt x="5554039" y="5130763"/>
                </a:lnTo>
                <a:lnTo>
                  <a:pt x="5514254" y="5120517"/>
                </a:lnTo>
                <a:lnTo>
                  <a:pt x="5492156" y="5111382"/>
                </a:lnTo>
                <a:lnTo>
                  <a:pt x="5480446" y="5107855"/>
                </a:lnTo>
                <a:lnTo>
                  <a:pt x="5477744" y="5104402"/>
                </a:lnTo>
                <a:cubicBezTo>
                  <a:pt x="5474490" y="5102038"/>
                  <a:pt x="5469391" y="5100405"/>
                  <a:pt x="5460150" y="5100442"/>
                </a:cubicBezTo>
                <a:lnTo>
                  <a:pt x="5457901" y="5100914"/>
                </a:lnTo>
                <a:lnTo>
                  <a:pt x="5444243" y="5094201"/>
                </a:lnTo>
                <a:cubicBezTo>
                  <a:pt x="5439994" y="5091441"/>
                  <a:pt x="5436419" y="5088231"/>
                  <a:pt x="5433825" y="5084410"/>
                </a:cubicBezTo>
                <a:cubicBezTo>
                  <a:pt x="5379443" y="5093528"/>
                  <a:pt x="5336110" y="5069767"/>
                  <a:pt x="5280996" y="5063773"/>
                </a:cubicBezTo>
                <a:cubicBezTo>
                  <a:pt x="5250806" y="5055129"/>
                  <a:pt x="5168599" y="5059471"/>
                  <a:pt x="5161582" y="5030966"/>
                </a:cubicBezTo>
                <a:cubicBezTo>
                  <a:pt x="5121870" y="5022662"/>
                  <a:pt x="5095637" y="5020496"/>
                  <a:pt x="5042717" y="5013952"/>
                </a:cubicBezTo>
                <a:cubicBezTo>
                  <a:pt x="4991136" y="4983679"/>
                  <a:pt x="4902283" y="4990567"/>
                  <a:pt x="4840514" y="4970468"/>
                </a:cubicBezTo>
                <a:cubicBezTo>
                  <a:pt x="4799904" y="4987615"/>
                  <a:pt x="4824087" y="4969531"/>
                  <a:pt x="4786778" y="4967817"/>
                </a:cubicBezTo>
                <a:cubicBezTo>
                  <a:pt x="4801901" y="4948343"/>
                  <a:pt x="4739845" y="4972374"/>
                  <a:pt x="4743741" y="4948216"/>
                </a:cubicBezTo>
                <a:cubicBezTo>
                  <a:pt x="4736829" y="4948670"/>
                  <a:pt x="4730010" y="4949869"/>
                  <a:pt x="4723136" y="4951257"/>
                </a:cubicBezTo>
                <a:lnTo>
                  <a:pt x="4719535" y="4951970"/>
                </a:lnTo>
                <a:lnTo>
                  <a:pt x="4706143" y="4950704"/>
                </a:lnTo>
                <a:lnTo>
                  <a:pt x="4701098" y="4955500"/>
                </a:lnTo>
                <a:lnTo>
                  <a:pt x="4680034" y="4957289"/>
                </a:lnTo>
                <a:cubicBezTo>
                  <a:pt x="4672339" y="4957161"/>
                  <a:pt x="4664292" y="4956094"/>
                  <a:pt x="4655741" y="4953520"/>
                </a:cubicBezTo>
                <a:cubicBezTo>
                  <a:pt x="4636359" y="4940479"/>
                  <a:pt x="4599701" y="4946454"/>
                  <a:pt x="4569298" y="4940691"/>
                </a:cubicBezTo>
                <a:lnTo>
                  <a:pt x="4555978" y="4935439"/>
                </a:lnTo>
                <a:lnTo>
                  <a:pt x="4508950" y="4932725"/>
                </a:lnTo>
                <a:cubicBezTo>
                  <a:pt x="4495669" y="4931511"/>
                  <a:pt x="4482007" y="4929765"/>
                  <a:pt x="4467838" y="4927057"/>
                </a:cubicBezTo>
                <a:lnTo>
                  <a:pt x="4441949" y="4920349"/>
                </a:lnTo>
                <a:lnTo>
                  <a:pt x="4394719" y="4912853"/>
                </a:lnTo>
                <a:lnTo>
                  <a:pt x="4356810" y="4916186"/>
                </a:lnTo>
                <a:lnTo>
                  <a:pt x="4222145" y="4920166"/>
                </a:lnTo>
                <a:cubicBezTo>
                  <a:pt x="4202488" y="4924963"/>
                  <a:pt x="4184742" y="4944595"/>
                  <a:pt x="4160481" y="4934555"/>
                </a:cubicBezTo>
                <a:cubicBezTo>
                  <a:pt x="4165854" y="4945670"/>
                  <a:pt x="4131661" y="4931019"/>
                  <a:pt x="4124879" y="4940397"/>
                </a:cubicBezTo>
                <a:cubicBezTo>
                  <a:pt x="4120895" y="4948198"/>
                  <a:pt x="4109593" y="4945570"/>
                  <a:pt x="4100114" y="4947117"/>
                </a:cubicBezTo>
                <a:cubicBezTo>
                  <a:pt x="4091835" y="4954382"/>
                  <a:pt x="4045978" y="4954676"/>
                  <a:pt x="4030957" y="4950944"/>
                </a:cubicBezTo>
                <a:cubicBezTo>
                  <a:pt x="3989825" y="4935537"/>
                  <a:pt x="3946860" y="4963196"/>
                  <a:pt x="3913764" y="4951738"/>
                </a:cubicBezTo>
                <a:cubicBezTo>
                  <a:pt x="3904534" y="4951024"/>
                  <a:pt x="3896577" y="4951663"/>
                  <a:pt x="3889457" y="4953140"/>
                </a:cubicBezTo>
                <a:lnTo>
                  <a:pt x="3871115" y="4959252"/>
                </a:lnTo>
                <a:lnTo>
                  <a:pt x="3869086" y="4964946"/>
                </a:lnTo>
                <a:lnTo>
                  <a:pt x="3856124" y="4966504"/>
                </a:lnTo>
                <a:lnTo>
                  <a:pt x="3835967" y="4975175"/>
                </a:lnTo>
                <a:cubicBezTo>
                  <a:pt x="3826465" y="4950975"/>
                  <a:pt x="3782586" y="4987146"/>
                  <a:pt x="3785910" y="4965148"/>
                </a:cubicBezTo>
                <a:cubicBezTo>
                  <a:pt x="3750785" y="4971249"/>
                  <a:pt x="3699033" y="4952693"/>
                  <a:pt x="3671085" y="4977741"/>
                </a:cubicBezTo>
                <a:cubicBezTo>
                  <a:pt x="3621255" y="4982620"/>
                  <a:pt x="3562637" y="4994206"/>
                  <a:pt x="3486928" y="4994420"/>
                </a:cubicBezTo>
                <a:cubicBezTo>
                  <a:pt x="3446030" y="4994640"/>
                  <a:pt x="3343460" y="4976299"/>
                  <a:pt x="3280956" y="4975036"/>
                </a:cubicBezTo>
                <a:cubicBezTo>
                  <a:pt x="3227193" y="4980695"/>
                  <a:pt x="3256481" y="4973778"/>
                  <a:pt x="3211563" y="4993919"/>
                </a:cubicBezTo>
                <a:cubicBezTo>
                  <a:pt x="3207119" y="4990757"/>
                  <a:pt x="3170070" y="4988394"/>
                  <a:pt x="3164681" y="4986606"/>
                </a:cubicBezTo>
                <a:lnTo>
                  <a:pt x="3127171" y="4979411"/>
                </a:lnTo>
                <a:lnTo>
                  <a:pt x="3096889" y="4976795"/>
                </a:lnTo>
                <a:cubicBezTo>
                  <a:pt x="3088441" y="4978753"/>
                  <a:pt x="3082883" y="4978233"/>
                  <a:pt x="3078620" y="4976620"/>
                </a:cubicBezTo>
                <a:lnTo>
                  <a:pt x="3074275" y="4973840"/>
                </a:lnTo>
                <a:lnTo>
                  <a:pt x="3036436" y="4968613"/>
                </a:lnTo>
                <a:lnTo>
                  <a:pt x="3031995" y="4969990"/>
                </a:lnTo>
                <a:lnTo>
                  <a:pt x="2994028" y="4967956"/>
                </a:lnTo>
                <a:cubicBezTo>
                  <a:pt x="2992299" y="4970105"/>
                  <a:pt x="2989407" y="4971561"/>
                  <a:pt x="2984001" y="4971609"/>
                </a:cubicBezTo>
                <a:cubicBezTo>
                  <a:pt x="2994191" y="4986644"/>
                  <a:pt x="2981386" y="4977427"/>
                  <a:pt x="2964542" y="4976237"/>
                </a:cubicBezTo>
                <a:cubicBezTo>
                  <a:pt x="2976613" y="4999323"/>
                  <a:pt x="2927627" y="4986817"/>
                  <a:pt x="2921274" y="4999668"/>
                </a:cubicBezTo>
                <a:cubicBezTo>
                  <a:pt x="2908629" y="4998274"/>
                  <a:pt x="2895476" y="4997220"/>
                  <a:pt x="2882111" y="4996632"/>
                </a:cubicBezTo>
                <a:lnTo>
                  <a:pt x="2874282" y="4996582"/>
                </a:lnTo>
                <a:cubicBezTo>
                  <a:pt x="2874237" y="4996658"/>
                  <a:pt x="2874193" y="4996735"/>
                  <a:pt x="2874147" y="4996812"/>
                </a:cubicBezTo>
                <a:cubicBezTo>
                  <a:pt x="2872492" y="4997296"/>
                  <a:pt x="2869935" y="4997466"/>
                  <a:pt x="2865932" y="4997221"/>
                </a:cubicBezTo>
                <a:lnTo>
                  <a:pt x="2860008" y="4996489"/>
                </a:lnTo>
                <a:lnTo>
                  <a:pt x="2844819" y="4996392"/>
                </a:lnTo>
                <a:lnTo>
                  <a:pt x="2839735" y="4997900"/>
                </a:lnTo>
                <a:lnTo>
                  <a:pt x="2837922" y="5000718"/>
                </a:lnTo>
                <a:lnTo>
                  <a:pt x="2836507" y="5000394"/>
                </a:lnTo>
                <a:cubicBezTo>
                  <a:pt x="2825749" y="4995427"/>
                  <a:pt x="2822382" y="4988291"/>
                  <a:pt x="2808859" y="5008050"/>
                </a:cubicBezTo>
                <a:cubicBezTo>
                  <a:pt x="2784233" y="4999995"/>
                  <a:pt x="2779499" y="5012041"/>
                  <a:pt x="2745907" y="5016391"/>
                </a:cubicBezTo>
                <a:cubicBezTo>
                  <a:pt x="2731796" y="5008784"/>
                  <a:pt x="2720518" y="5011549"/>
                  <a:pt x="2709519" y="5017601"/>
                </a:cubicBezTo>
                <a:cubicBezTo>
                  <a:pt x="2676766" y="5014138"/>
                  <a:pt x="2646981" y="5022656"/>
                  <a:pt x="2610212" y="5024813"/>
                </a:cubicBezTo>
                <a:cubicBezTo>
                  <a:pt x="2570359" y="5014992"/>
                  <a:pt x="2550109" y="5032793"/>
                  <a:pt x="2510814" y="5035020"/>
                </a:cubicBezTo>
                <a:cubicBezTo>
                  <a:pt x="2476639" y="5017991"/>
                  <a:pt x="2482834" y="5049980"/>
                  <a:pt x="2462736" y="5056754"/>
                </a:cubicBezTo>
                <a:lnTo>
                  <a:pt x="2457050" y="5057379"/>
                </a:lnTo>
                <a:lnTo>
                  <a:pt x="2442184" y="5054901"/>
                </a:lnTo>
                <a:lnTo>
                  <a:pt x="2436703" y="5053277"/>
                </a:lnTo>
                <a:cubicBezTo>
                  <a:pt x="2432888" y="5052418"/>
                  <a:pt x="2430299" y="5052175"/>
                  <a:pt x="2428451" y="5052373"/>
                </a:cubicBezTo>
                <a:lnTo>
                  <a:pt x="2420551" y="5051292"/>
                </a:lnTo>
                <a:cubicBezTo>
                  <a:pt x="2407700" y="5048633"/>
                  <a:pt x="2395274" y="5045570"/>
                  <a:pt x="2383501" y="5042264"/>
                </a:cubicBezTo>
                <a:cubicBezTo>
                  <a:pt x="2362992" y="5043848"/>
                  <a:pt x="2317884" y="5059023"/>
                  <a:pt x="2297493" y="5060796"/>
                </a:cubicBezTo>
                <a:lnTo>
                  <a:pt x="2261156" y="5052905"/>
                </a:lnTo>
                <a:lnTo>
                  <a:pt x="2200581" y="5036274"/>
                </a:lnTo>
                <a:lnTo>
                  <a:pt x="2198380" y="5036861"/>
                </a:lnTo>
                <a:lnTo>
                  <a:pt x="2116066" y="5030866"/>
                </a:lnTo>
                <a:cubicBezTo>
                  <a:pt x="2111600" y="5028328"/>
                  <a:pt x="2059664" y="5017338"/>
                  <a:pt x="2056754" y="5013653"/>
                </a:cubicBezTo>
                <a:cubicBezTo>
                  <a:pt x="2003393" y="5025622"/>
                  <a:pt x="1998298" y="5020073"/>
                  <a:pt x="1942916" y="5016969"/>
                </a:cubicBezTo>
                <a:cubicBezTo>
                  <a:pt x="1882138" y="5005950"/>
                  <a:pt x="1836966" y="4987831"/>
                  <a:pt x="1796717" y="4981610"/>
                </a:cubicBezTo>
                <a:cubicBezTo>
                  <a:pt x="1724075" y="4970499"/>
                  <a:pt x="1636218" y="4947449"/>
                  <a:pt x="1583222" y="4942334"/>
                </a:cubicBezTo>
                <a:cubicBezTo>
                  <a:pt x="1544265" y="4961611"/>
                  <a:pt x="1556109" y="4938719"/>
                  <a:pt x="1518821" y="4938963"/>
                </a:cubicBezTo>
                <a:cubicBezTo>
                  <a:pt x="1497291" y="4936197"/>
                  <a:pt x="1483221" y="4927794"/>
                  <a:pt x="1471837" y="4925740"/>
                </a:cubicBezTo>
                <a:lnTo>
                  <a:pt x="1450515" y="4926642"/>
                </a:lnTo>
                <a:lnTo>
                  <a:pt x="1437078" y="4926078"/>
                </a:lnTo>
                <a:lnTo>
                  <a:pt x="1432462" y="4931139"/>
                </a:lnTo>
                <a:lnTo>
                  <a:pt x="1411645" y="4934032"/>
                </a:lnTo>
                <a:cubicBezTo>
                  <a:pt x="1384856" y="4931153"/>
                  <a:pt x="1306656" y="4918434"/>
                  <a:pt x="1271729" y="4913863"/>
                </a:cubicBezTo>
                <a:cubicBezTo>
                  <a:pt x="1258697" y="4907976"/>
                  <a:pt x="1213546" y="4901042"/>
                  <a:pt x="1202076" y="4906608"/>
                </a:cubicBezTo>
                <a:cubicBezTo>
                  <a:pt x="1192059" y="4906580"/>
                  <a:pt x="1182171" y="4902320"/>
                  <a:pt x="1174670" y="4909064"/>
                </a:cubicBezTo>
                <a:cubicBezTo>
                  <a:pt x="1163701" y="4916862"/>
                  <a:pt x="1136874" y="4897641"/>
                  <a:pt x="1137035" y="4908989"/>
                </a:cubicBezTo>
                <a:cubicBezTo>
                  <a:pt x="1117838" y="4895687"/>
                  <a:pt x="1091386" y="4911450"/>
                  <a:pt x="1069882" y="4912892"/>
                </a:cubicBezTo>
                <a:cubicBezTo>
                  <a:pt x="1055589" y="4900472"/>
                  <a:pt x="1024570" y="4915744"/>
                  <a:pt x="980935" y="4911119"/>
                </a:cubicBezTo>
                <a:cubicBezTo>
                  <a:pt x="947614" y="4906556"/>
                  <a:pt x="913224" y="4897403"/>
                  <a:pt x="869960" y="4885518"/>
                </a:cubicBezTo>
                <a:cubicBezTo>
                  <a:pt x="819114" y="4856727"/>
                  <a:pt x="768074" y="4850663"/>
                  <a:pt x="721345" y="4839806"/>
                </a:cubicBezTo>
                <a:cubicBezTo>
                  <a:pt x="667944" y="4829906"/>
                  <a:pt x="698286" y="4859338"/>
                  <a:pt x="635428" y="4830000"/>
                </a:cubicBezTo>
                <a:cubicBezTo>
                  <a:pt x="626286" y="4837571"/>
                  <a:pt x="617638" y="4836842"/>
                  <a:pt x="604106" y="4830842"/>
                </a:cubicBezTo>
                <a:cubicBezTo>
                  <a:pt x="583276" y="4833091"/>
                  <a:pt x="539859" y="4845979"/>
                  <a:pt x="510451" y="4843485"/>
                </a:cubicBezTo>
                <a:cubicBezTo>
                  <a:pt x="489781" y="4840800"/>
                  <a:pt x="443867" y="4818678"/>
                  <a:pt x="427656" y="4815877"/>
                </a:cubicBezTo>
                <a:cubicBezTo>
                  <a:pt x="424088" y="4817297"/>
                  <a:pt x="419580" y="4820561"/>
                  <a:pt x="413184" y="4826676"/>
                </a:cubicBezTo>
                <a:cubicBezTo>
                  <a:pt x="387673" y="4816699"/>
                  <a:pt x="379855" y="4828170"/>
                  <a:pt x="341772" y="4829671"/>
                </a:cubicBezTo>
                <a:cubicBezTo>
                  <a:pt x="327795" y="4821005"/>
                  <a:pt x="314729" y="4822794"/>
                  <a:pt x="301266" y="4827842"/>
                </a:cubicBezTo>
                <a:cubicBezTo>
                  <a:pt x="265781" y="4821714"/>
                  <a:pt x="231017" y="4827635"/>
                  <a:pt x="189886" y="4826710"/>
                </a:cubicBezTo>
                <a:cubicBezTo>
                  <a:pt x="147910" y="4813727"/>
                  <a:pt x="121702" y="4829584"/>
                  <a:pt x="77762" y="4828518"/>
                </a:cubicBezTo>
                <a:cubicBezTo>
                  <a:pt x="38733" y="4806108"/>
                  <a:pt x="44308" y="4851138"/>
                  <a:pt x="8164" y="4846203"/>
                </a:cubicBezTo>
                <a:lnTo>
                  <a:pt x="0" y="4843648"/>
                </a:lnTo>
                <a:lnTo>
                  <a:pt x="0" y="4080681"/>
                </a:lnTo>
                <a:close/>
              </a:path>
            </a:pathLst>
          </a:custGeom>
        </p:spPr>
      </p:pic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173029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0" y="-1"/>
            <a:ext cx="12192000" cy="6705600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5690" y="1781907"/>
            <a:ext cx="4458446" cy="19449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Confonen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la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brossa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flotant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amb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aliment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o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bé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ho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ingereixen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i moren </a:t>
            </a:r>
            <a:r>
              <a:rPr lang="es-ES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d'inanició</a:t>
            </a:r>
            <a:r>
              <a:rPr lang="es-ES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  <a:endParaRPr lang="en-US" dirty="0">
              <a:latin typeface="Lato Light"/>
              <a:ea typeface="Lato Light"/>
              <a:cs typeface="Lato 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0B0C60-4B8D-915E-67A3-229C0872B0CB}"/>
              </a:ext>
            </a:extLst>
          </p:cNvPr>
          <p:cNvSpPr txBox="1"/>
          <p:nvPr/>
        </p:nvSpPr>
        <p:spPr>
          <a:xfrm>
            <a:off x="0" y="67818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50838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 Andrew Balcombe_shutterstock_1120411421.jpg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63"/>
            <a:ext cx="12192000" cy="6854073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37878" y="2539677"/>
            <a:ext cx="4458446" cy="1944969"/>
          </a:xfr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Queden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enganxats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en les restes d'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escombraries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provocant-los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danys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greus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i fins i </a:t>
            </a:r>
            <a:r>
              <a:rPr lang="fr-F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tot</a:t>
            </a:r>
            <a:r>
              <a:rPr lang="fr-F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la mort.</a:t>
            </a:r>
            <a:endParaRPr lang="en-U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01DBBAD8-F366-89B5-0E2F-A0E877DF81AC}"/>
              </a:ext>
            </a:extLst>
          </p:cNvPr>
          <p:cNvSpPr>
            <a:spLocks noGrp="1"/>
          </p:cNvSpPr>
          <p:nvPr/>
        </p:nvSpPr>
        <p:spPr>
          <a:xfrm>
            <a:off x="1048231" y="1222096"/>
            <a:ext cx="4837740" cy="73988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7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+1.000.000 </a:t>
            </a:r>
            <a:r>
              <a:rPr lang="es-ES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aus</a:t>
            </a:r>
            <a:r>
              <a:rPr lang="es-ES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moren a </a:t>
            </a:r>
            <a:r>
              <a:rPr lang="es-ES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l'any</a:t>
            </a:r>
            <a:r>
              <a:rPr lang="es-ES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 causa de la </a:t>
            </a:r>
            <a:r>
              <a:rPr lang="es-ES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brossalesa</a:t>
            </a:r>
            <a:endParaRPr lang="en-US" sz="3600" b="1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3167951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15FEF7-AC98-1294-3C59-DDDE704A3C2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48" r="1235" b="-48"/>
          <a:stretch/>
        </p:blipFill>
        <p:spPr>
          <a:xfrm>
            <a:off x="0" y="0"/>
            <a:ext cx="12202759" cy="6864536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4381" y="899833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1800" dirty="0">
                <a:latin typeface="Lato Light"/>
                <a:ea typeface="Lato Light"/>
                <a:cs typeface="Lato Light"/>
              </a:rPr>
              <a:t>I com </a:t>
            </a:r>
            <a:r>
              <a:rPr lang="en-US" sz="1800" dirty="0" err="1">
                <a:latin typeface="Lato Light"/>
                <a:ea typeface="Lato Light"/>
                <a:cs typeface="Lato Light"/>
              </a:rPr>
              <a:t>elles</a:t>
            </a:r>
            <a:r>
              <a:rPr lang="en-US" sz="1800" dirty="0">
                <a:latin typeface="Lato Light"/>
                <a:ea typeface="Lato Light"/>
                <a:cs typeface="Lato Light"/>
              </a:rPr>
              <a:t>, </a:t>
            </a:r>
            <a:r>
              <a:rPr lang="en-US" sz="1800" dirty="0" err="1">
                <a:latin typeface="Lato Light"/>
                <a:ea typeface="Lato Light"/>
                <a:cs typeface="Lato Light"/>
              </a:rPr>
              <a:t>moren</a:t>
            </a:r>
            <a:r>
              <a:rPr lang="en-US" sz="1800" dirty="0">
                <a:latin typeface="Lato Light"/>
                <a:ea typeface="Lato Light"/>
                <a:cs typeface="Lato Light"/>
              </a:rPr>
              <a:t> milers animals </a:t>
            </a:r>
            <a:r>
              <a:rPr lang="en-US" sz="1800" dirty="0" err="1">
                <a:latin typeface="Lato Light"/>
                <a:ea typeface="Lato Light"/>
                <a:cs typeface="Lato Light"/>
              </a:rPr>
              <a:t>marins</a:t>
            </a:r>
            <a:r>
              <a:rPr lang="en-US" sz="1800" dirty="0">
                <a:latin typeface="Lato Light"/>
                <a:ea typeface="Lato Light"/>
                <a:cs typeface="Lato Light"/>
              </a:rPr>
              <a:t>.</a:t>
            </a:r>
            <a:br>
              <a:rPr lang="en-US" sz="2200" b="1" dirty="0"/>
            </a:br>
            <a:endParaRPr lang="en-US" sz="2200" dirty="0">
              <a:ea typeface="Calibri Light"/>
              <a:cs typeface="Calibri Light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262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1AE9DA4-6CE7-3DE6-2944-58517AC3A76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-163" b="163"/>
          <a:stretch/>
        </p:blipFill>
        <p:spPr>
          <a:xfrm>
            <a:off x="-1758" y="1"/>
            <a:ext cx="12195535" cy="68580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La qual necessitem per regar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els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nostres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aliments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15D846-2CF7-49B5-22DB-00BD617DC147}"/>
              </a:ext>
            </a:extLst>
          </p:cNvPr>
          <p:cNvSpPr txBox="1"/>
          <p:nvPr/>
        </p:nvSpPr>
        <p:spPr>
          <a:xfrm>
            <a:off x="681038" y="6858000"/>
            <a:ext cx="1082992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4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7519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Rich Carey_shutterstock_28742442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 useBgFill="1">
        <p:nvSpPr>
          <p:cNvPr id="15" name="Freeform: Shape 14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A1F0506E-BD96-42CC-A7AD-3AE17710A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200" b="1" dirty="0"/>
              <a:t>8.000.000 TONES A L'ANY D'ESCOMBRARIES ACABEN ALS OCEANS</a:t>
            </a:r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3786768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8" name="Título 1"/>
          <p:cNvSpPr txBox="1">
            <a:spLocks/>
          </p:cNvSpPr>
          <p:nvPr/>
        </p:nvSpPr>
        <p:spPr>
          <a:xfrm>
            <a:off x="407368" y="5010904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776235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ldarinho_shutterstock_70223021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2792" cy="6858000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1264810"/>
            <a:ext cx="3106271" cy="275485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80% de les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escombraries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prové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del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nostre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propi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consum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si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si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! de la nostra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vida</a:t>
            </a:r>
            <a:r>
              <a:rPr lang="en-US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diària</a:t>
            </a:r>
            <a:endParaRPr lang="en-US" sz="3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5804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87B363-A841-25CA-F0E5-49EE1B8ED2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87" y="-3803"/>
            <a:ext cx="12148457" cy="686560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27CA213F-4F6A-661F-BE1B-E8A930C9CE00}"/>
              </a:ext>
            </a:extLst>
          </p:cNvPr>
          <p:cNvGrpSpPr/>
          <p:nvPr/>
        </p:nvGrpSpPr>
        <p:grpSpPr>
          <a:xfrm>
            <a:off x="156741" y="627965"/>
            <a:ext cx="11941055" cy="2323879"/>
            <a:chOff x="-104516" y="1716536"/>
            <a:chExt cx="11941055" cy="2323879"/>
          </a:xfrm>
        </p:grpSpPr>
        <p:pic>
          <p:nvPicPr>
            <p:cNvPr id="4" name="Picture 4" descr="basuraleza-title-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67951" y="2852963"/>
              <a:ext cx="6544807" cy="702203"/>
            </a:xfrm>
            <a:prstGeom prst="rect">
              <a:avLst/>
            </a:prstGeom>
            <a:effectLst>
              <a:outerShdw blurRad="127000" dist="50800" dir="5400000" algn="ctr" rotWithShape="0">
                <a:schemeClr val="tx1">
                  <a:alpha val="77000"/>
                </a:schemeClr>
              </a:outerShdw>
            </a:effectLst>
          </p:spPr>
        </p:pic>
        <p:sp>
          <p:nvSpPr>
            <p:cNvPr id="9" name="Título 1">
              <a:extLst>
                <a:ext uri="{FF2B5EF4-FFF2-40B4-BE49-F238E27FC236}">
                  <a16:creationId xmlns:a16="http://schemas.microsoft.com/office/drawing/2014/main" id="{3A6EC52D-C40B-43EA-A325-8CFD8FF14264}"/>
                </a:ext>
              </a:extLst>
            </p:cNvPr>
            <p:cNvSpPr txBox="1">
              <a:spLocks/>
            </p:cNvSpPr>
            <p:nvPr/>
          </p:nvSpPr>
          <p:spPr>
            <a:xfrm>
              <a:off x="-104516" y="1716536"/>
              <a:ext cx="11941055" cy="232387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>
                <a:lnSpc>
                  <a:spcPct val="90000"/>
                </a:lnSpc>
                <a:spcBef>
                  <a:spcPct val="0"/>
                </a:spcBef>
                <a:buNone/>
                <a:defRPr sz="4800">
                  <a:solidFill>
                    <a:schemeClr val="bg1"/>
                  </a:solidFill>
                  <a:latin typeface="Avenir Next LT Pro Light" panose="020B0304020202020204" pitchFamily="34" charset="0"/>
                  <a:ea typeface="Lato Light" charset="0"/>
                  <a:cs typeface="Aharoni" panose="02010803020104030203" pitchFamily="2" charset="-79"/>
                </a:defRPr>
              </a:lvl1pPr>
            </a:lstStyle>
            <a:p>
              <a:pPr algn="ctr"/>
              <a:r>
                <a:rPr lang="es-ES" sz="6600" dirty="0">
                  <a:latin typeface="Aharoni" panose="02010803020104030203" pitchFamily="2" charset="-79"/>
                </a:rPr>
                <a:t>¿HI HA SOLUCIÓ DAVANT DE LA                              </a:t>
              </a:r>
              <a:r>
                <a:rPr lang="es-ES" sz="8000" dirty="0">
                  <a:latin typeface="Aharoni" panose="02010803020104030203" pitchFamily="2" charset="-79"/>
                </a:rPr>
                <a:t>?</a:t>
              </a:r>
              <a:endParaRPr lang="es-ES" sz="6600" dirty="0">
                <a:latin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35248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3771" y="1449868"/>
            <a:ext cx="3106271" cy="2667764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EN LLOC DE UNA ECONOMIA IN</a:t>
            </a:r>
            <a:r>
              <a:rPr lang="es-ES" sz="2000" dirty="0">
                <a:solidFill>
                  <a:srgbClr val="FF0000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TENIBLE ON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:</a:t>
            </a:r>
            <a:br>
              <a:rPr lang="en-US" sz="2000" dirty="0">
                <a:solidFill>
                  <a:srgbClr val="0C4378"/>
                </a:solidFill>
                <a:latin typeface="Calibri Light"/>
                <a:ea typeface="Calibri Light"/>
                <a:cs typeface="Calibri Light"/>
              </a:rPr>
            </a:br>
            <a:br>
              <a:rPr lang="en-US" sz="2000" dirty="0">
                <a:latin typeface="Calibri Light"/>
                <a:ea typeface="Calibri Light"/>
                <a:cs typeface="Calibri Light"/>
              </a:rPr>
            </a:b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Extraiem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les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matèries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primeres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de la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naturalesa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, les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transformem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i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les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rebutgem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després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del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seu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dirty="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ús</a:t>
            </a:r>
            <a:r>
              <a:rPr lang="en-US" sz="2000" dirty="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.</a:t>
            </a: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7FA3ACC-0EB1-C762-34F7-F79CF966AFDE}"/>
              </a:ext>
            </a:extLst>
          </p:cNvPr>
          <p:cNvGrpSpPr/>
          <p:nvPr/>
        </p:nvGrpSpPr>
        <p:grpSpPr>
          <a:xfrm>
            <a:off x="4652865" y="420113"/>
            <a:ext cx="7569332" cy="6575138"/>
            <a:chOff x="4813540" y="-526945"/>
            <a:chExt cx="7569332" cy="657513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BA04ADF-A871-F427-A31B-281803E009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57" b="100000" l="0" r="93697">
                          <a14:foregroundMark x1="3152" y1="9916" x2="28242" y2="16899"/>
                          <a14:foregroundMark x1="36364" y1="13827" x2="58909" y2="14804"/>
                          <a14:foregroundMark x1="65212" y1="13687" x2="89818" y2="14944"/>
                          <a14:foregroundMark x1="62424" y1="18296" x2="63879" y2="20112"/>
                          <a14:foregroundMark x1="16485" y1="7961" x2="16485" y2="7961"/>
                          <a14:foregroundMark x1="16970" y1="4609" x2="16970" y2="4609"/>
                          <a14:foregroundMark x1="13576" y1="5447" x2="13576" y2="544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13540" y="-526945"/>
              <a:ext cx="7569332" cy="6575138"/>
            </a:xfrm>
            <a:prstGeom prst="rect">
              <a:avLst/>
            </a:prstGeom>
          </p:spPr>
        </p:pic>
        <p:sp>
          <p:nvSpPr>
            <p:cNvPr id="6" name="CuadroTexto 26">
              <a:extLst>
                <a:ext uri="{FF2B5EF4-FFF2-40B4-BE49-F238E27FC236}">
                  <a16:creationId xmlns:a16="http://schemas.microsoft.com/office/drawing/2014/main" id="{C71F07BA-047B-A77D-CE4C-79062E69D435}"/>
                </a:ext>
              </a:extLst>
            </p:cNvPr>
            <p:cNvSpPr txBox="1"/>
            <p:nvPr/>
          </p:nvSpPr>
          <p:spPr>
            <a:xfrm>
              <a:off x="5687007" y="1431276"/>
              <a:ext cx="5823837" cy="830997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s-ES_trad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4800" b="1" u="sng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/>
                  <a:cs typeface="Aharoni"/>
                </a:rPr>
                <a:t>ECONOMÍA LINEAL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2741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2570" y="1644440"/>
            <a:ext cx="3639670" cy="2983449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n-U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APOSTEM PER UN MODEL DE PRODUCCIÓ I ECONOMIA </a:t>
            </a:r>
            <a:r>
              <a:rPr lang="en-US" sz="2000" dirty="0">
                <a:solidFill>
                  <a:srgbClr val="009489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en-U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TENIBLE ON:</a:t>
            </a:r>
            <a:br>
              <a:rPr lang="en-US" sz="2000" dirty="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br>
              <a:rPr lang="en-US" sz="2000" dirty="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compartir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llogar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reutilitzar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reparar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renovar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i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reciclar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materials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i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productes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existents totes les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vegades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que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sigui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possible per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crear</a:t>
            </a:r>
            <a:r>
              <a:rPr lang="en-US" sz="2000" b="1" dirty="0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un valor </a:t>
            </a:r>
            <a:r>
              <a:rPr lang="en-US" sz="2000" b="1" dirty="0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afegit</a:t>
            </a:r>
            <a:br>
              <a:rPr lang="en-US" sz="2000" dirty="0">
                <a:latin typeface="Calibri Light"/>
                <a:ea typeface="Calibri Light"/>
                <a:cs typeface="Calibri Light"/>
              </a:rPr>
            </a:br>
            <a:endParaRPr lang="en-US" sz="2000" dirty="0">
              <a:solidFill>
                <a:srgbClr val="0C4378"/>
              </a:solidFill>
              <a:latin typeface="Lato Light"/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 petovarga_shutterstock_791989993.png">
            <a:extLst>
              <a:ext uri="{FF2B5EF4-FFF2-40B4-BE49-F238E27FC236}">
                <a16:creationId xmlns:a16="http://schemas.microsoft.com/office/drawing/2014/main" id="{CDCEBB7B-30E5-0E8F-D7A8-C2D3412988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0057" y="268132"/>
            <a:ext cx="6237514" cy="6593878"/>
          </a:xfrm>
          <a:prstGeom prst="rect">
            <a:avLst/>
          </a:prstGeom>
        </p:spPr>
      </p:pic>
      <p:sp>
        <p:nvSpPr>
          <p:cNvPr id="3" name="CuadroTexto 26">
            <a:extLst>
              <a:ext uri="{FF2B5EF4-FFF2-40B4-BE49-F238E27FC236}">
                <a16:creationId xmlns:a16="http://schemas.microsoft.com/office/drawing/2014/main" id="{29F27DB5-B4B4-5619-7740-420B50CA74B8}"/>
              </a:ext>
            </a:extLst>
          </p:cNvPr>
          <p:cNvSpPr txBox="1"/>
          <p:nvPr/>
        </p:nvSpPr>
        <p:spPr>
          <a:xfrm>
            <a:off x="239363" y="5288615"/>
            <a:ext cx="685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4800" b="1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ECONOMÍA CIRCULAR</a:t>
            </a:r>
          </a:p>
        </p:txBody>
      </p:sp>
    </p:spTree>
    <p:extLst>
      <p:ext uri="{BB962C8B-B14F-4D97-AF65-F5344CB8AC3E}">
        <p14:creationId xmlns:p14="http://schemas.microsoft.com/office/powerpoint/2010/main" val="569557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C00E63B3-85F1-4BA5-B2FC-A3C41D4EBC95}"/>
              </a:ext>
            </a:extLst>
          </p:cNvPr>
          <p:cNvGrpSpPr/>
          <p:nvPr/>
        </p:nvGrpSpPr>
        <p:grpSpPr>
          <a:xfrm>
            <a:off x="4763964" y="2880398"/>
            <a:ext cx="2540689" cy="2540689"/>
            <a:chOff x="5364439" y="2844454"/>
            <a:chExt cx="2540689" cy="2540689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40BDA740-94E0-4733-A44C-FCAFD97E20E0}"/>
                </a:ext>
              </a:extLst>
            </p:cNvPr>
            <p:cNvSpPr/>
            <p:nvPr/>
          </p:nvSpPr>
          <p:spPr>
            <a:xfrm>
              <a:off x="5660311" y="3164744"/>
              <a:ext cx="1945759" cy="189259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s-ES"/>
            </a:p>
          </p:txBody>
        </p:sp>
        <p:pic>
          <p:nvPicPr>
            <p:cNvPr id="16" name="Picture 2" descr="Imagen relacionada">
              <a:extLst>
                <a:ext uri="{FF2B5EF4-FFF2-40B4-BE49-F238E27FC236}">
                  <a16:creationId xmlns:a16="http://schemas.microsoft.com/office/drawing/2014/main" id="{21F81358-5587-4591-8BE7-98D424F5A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8000" b="93923" l="7538" r="94231">
                          <a14:foregroundMark x1="68154" y1="68308" x2="68154" y2="6830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439" y="2844454"/>
              <a:ext cx="2540689" cy="25406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" name="Picture 2" descr="Resultado de imagen de pensar PNG">
            <a:extLst>
              <a:ext uri="{FF2B5EF4-FFF2-40B4-BE49-F238E27FC236}">
                <a16:creationId xmlns:a16="http://schemas.microsoft.com/office/drawing/2014/main" id="{FAE6D61F-F0DB-4E5E-861C-3C7053018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6711" y="2939580"/>
            <a:ext cx="2459545" cy="2459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6E00D7E8-6D06-494C-934B-1A3069BF6D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46274" r="49201"/>
          <a:stretch/>
        </p:blipFill>
        <p:spPr bwMode="auto">
          <a:xfrm>
            <a:off x="8671041" y="2672736"/>
            <a:ext cx="2848947" cy="169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0C8095ED-4B64-4841-83C2-5F8C1ECA10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9370" t="46274"/>
          <a:stretch/>
        </p:blipFill>
        <p:spPr bwMode="auto">
          <a:xfrm>
            <a:off x="8783331" y="4300268"/>
            <a:ext cx="2736657" cy="163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ítulo 1">
            <a:extLst>
              <a:ext uri="{FF2B5EF4-FFF2-40B4-BE49-F238E27FC236}">
                <a16:creationId xmlns:a16="http://schemas.microsoft.com/office/drawing/2014/main" id="{FC1676B3-161F-449D-BFCF-A285ACD201D4}"/>
              </a:ext>
            </a:extLst>
          </p:cNvPr>
          <p:cNvSpPr txBox="1">
            <a:spLocks/>
          </p:cNvSpPr>
          <p:nvPr/>
        </p:nvSpPr>
        <p:spPr>
          <a:xfrm>
            <a:off x="155647" y="87660"/>
            <a:ext cx="10764889" cy="13971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LES </a:t>
            </a:r>
            <a:r>
              <a:rPr lang="es-ES_tradnl" sz="10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3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 </a:t>
            </a:r>
            <a:r>
              <a:rPr lang="es-ES_tradnl" sz="54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Rs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…</a:t>
            </a:r>
            <a:endParaRPr lang="es-ES_tradnl" sz="54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2" name="Título 1">
            <a:extLst>
              <a:ext uri="{FF2B5EF4-FFF2-40B4-BE49-F238E27FC236}">
                <a16:creationId xmlns:a16="http://schemas.microsoft.com/office/drawing/2014/main" id="{22F5FFE4-1CD1-4886-9CF7-8CFD5F67CE0B}"/>
              </a:ext>
            </a:extLst>
          </p:cNvPr>
          <p:cNvSpPr txBox="1">
            <a:spLocks/>
          </p:cNvSpPr>
          <p:nvPr/>
        </p:nvSpPr>
        <p:spPr>
          <a:xfrm>
            <a:off x="926711" y="1659719"/>
            <a:ext cx="340975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60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Reduir</a:t>
            </a:r>
            <a:endParaRPr lang="es-ES_tradnl" sz="60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4" name="Título 1">
            <a:extLst>
              <a:ext uri="{FF2B5EF4-FFF2-40B4-BE49-F238E27FC236}">
                <a16:creationId xmlns:a16="http://schemas.microsoft.com/office/drawing/2014/main" id="{D49D7D23-C5B9-4C13-A6E6-30EBA1A6E681}"/>
              </a:ext>
            </a:extLst>
          </p:cNvPr>
          <p:cNvSpPr txBox="1">
            <a:spLocks/>
          </p:cNvSpPr>
          <p:nvPr/>
        </p:nvSpPr>
        <p:spPr>
          <a:xfrm>
            <a:off x="3995893" y="1670480"/>
            <a:ext cx="4021445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60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Reutilitzar</a:t>
            </a:r>
            <a:endParaRPr lang="es-ES_tradnl" sz="60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2DF12C7-1148-4DE2-8D6B-37A555ECBDA9}"/>
              </a:ext>
            </a:extLst>
          </p:cNvPr>
          <p:cNvSpPr txBox="1">
            <a:spLocks/>
          </p:cNvSpPr>
          <p:nvPr/>
        </p:nvSpPr>
        <p:spPr>
          <a:xfrm>
            <a:off x="8549895" y="1661218"/>
            <a:ext cx="3632971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eciclar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82923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59" name="Rectangle 2058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050" name="Picture 2" descr="Cuándo es el Black Friday? Amazon o AliExpress lanzan ya sus ofertas">
            <a:extLst>
              <a:ext uri="{FF2B5EF4-FFF2-40B4-BE49-F238E27FC236}">
                <a16:creationId xmlns:a16="http://schemas.microsoft.com/office/drawing/2014/main" id="{BC2763BA-5CEA-4E9B-BB96-D454DF9D30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219" y="-8"/>
            <a:ext cx="1219169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61" name="Freeform: Shape 2060">
            <a:extLst>
              <a:ext uri="{FF2B5EF4-FFF2-40B4-BE49-F238E27FC236}">
                <a16:creationId xmlns:a16="http://schemas.microsoft.com/office/drawing/2014/main" id="{8CC700D5-9809-43F4-89D5-7DBBCB0DC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84996" y="1290918"/>
            <a:ext cx="4656579" cy="4208733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3" name="Freeform: Shape 2062">
            <a:extLst>
              <a:ext uri="{FF2B5EF4-FFF2-40B4-BE49-F238E27FC236}">
                <a16:creationId xmlns:a16="http://schemas.microsoft.com/office/drawing/2014/main" id="{C7163242-6303-46DC-BAC1-2A204F0613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207827" y="1378821"/>
            <a:ext cx="4333482" cy="401886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065" name="Freeform: Shape 2064">
            <a:extLst>
              <a:ext uri="{FF2B5EF4-FFF2-40B4-BE49-F238E27FC236}">
                <a16:creationId xmlns:a16="http://schemas.microsoft.com/office/drawing/2014/main" id="{9A5160F0-6244-48E8-9E71-1F51EA90C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720717" y="756951"/>
            <a:ext cx="2843929" cy="2556327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7" name="Freeform: Shape 2066">
            <a:extLst>
              <a:ext uri="{FF2B5EF4-FFF2-40B4-BE49-F238E27FC236}">
                <a16:creationId xmlns:a16="http://schemas.microsoft.com/office/drawing/2014/main" id="{9BDFF5CA-602C-465F-8BC3-59C996302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82263" y="628018"/>
            <a:ext cx="3172430" cy="28871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9" name="Freeform: Shape 2068">
            <a:extLst>
              <a:ext uri="{FF2B5EF4-FFF2-40B4-BE49-F238E27FC236}">
                <a16:creationId xmlns:a16="http://schemas.microsoft.com/office/drawing/2014/main" id="{D289228A-771B-48F6-B5DF-7A63EA324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163982" y="3576909"/>
            <a:ext cx="2685901" cy="2458888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1" name="Freeform: Shape 2070">
            <a:extLst>
              <a:ext uri="{FF2B5EF4-FFF2-40B4-BE49-F238E27FC236}">
                <a16:creationId xmlns:a16="http://schemas.microsoft.com/office/drawing/2014/main" id="{31D5EF21-94C4-481A-BD01-3D29FB305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981178" y="3487951"/>
            <a:ext cx="3051507" cy="2742030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3" name="Freeform: Shape 2072">
            <a:extLst>
              <a:ext uri="{FF2B5EF4-FFF2-40B4-BE49-F238E27FC236}">
                <a16:creationId xmlns:a16="http://schemas.microsoft.com/office/drawing/2014/main" id="{805C4C40-D70E-4C4F-B228-98A0A6132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00000" flipH="1">
            <a:off x="987224" y="1122042"/>
            <a:ext cx="4908132" cy="4613915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E619316-C1E5-403D-BD32-7A23FD27374A}"/>
              </a:ext>
            </a:extLst>
          </p:cNvPr>
          <p:cNvSpPr txBox="1"/>
          <p:nvPr/>
        </p:nvSpPr>
        <p:spPr>
          <a:xfrm>
            <a:off x="1437307" y="1661026"/>
            <a:ext cx="3797450" cy="201411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REDUIR</a:t>
            </a:r>
          </a:p>
        </p:txBody>
      </p:sp>
      <p:pic>
        <p:nvPicPr>
          <p:cNvPr id="2054" name="Picture 6" descr="Así se vive el multitudinario Black Friday en EEUU (FOTOS) - LaPatilla.com">
            <a:extLst>
              <a:ext uri="{FF2B5EF4-FFF2-40B4-BE49-F238E27FC236}">
                <a16:creationId xmlns:a16="http://schemas.microsoft.com/office/drawing/2014/main" id="{64D046C5-CE21-4CAC-968D-DAA488471A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7854697" y="822204"/>
            <a:ext cx="2606312" cy="2405492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178694" y="0"/>
                </a:moveTo>
                <a:cubicBezTo>
                  <a:pt x="1426542" y="0"/>
                  <a:pt x="1608393" y="124353"/>
                  <a:pt x="1857551" y="314024"/>
                </a:cubicBezTo>
                <a:cubicBezTo>
                  <a:pt x="1885386" y="335216"/>
                  <a:pt x="1913222" y="356156"/>
                  <a:pt x="1940168" y="376379"/>
                </a:cubicBezTo>
                <a:cubicBezTo>
                  <a:pt x="2086213" y="486125"/>
                  <a:pt x="2224133" y="589796"/>
                  <a:pt x="2315923" y="702353"/>
                </a:cubicBezTo>
                <a:cubicBezTo>
                  <a:pt x="2403676" y="809955"/>
                  <a:pt x="2442835" y="917915"/>
                  <a:pt x="2442835" y="1052431"/>
                </a:cubicBezTo>
                <a:cubicBezTo>
                  <a:pt x="2442835" y="1389589"/>
                  <a:pt x="2341663" y="1692735"/>
                  <a:pt x="2157925" y="1906050"/>
                </a:cubicBezTo>
                <a:cubicBezTo>
                  <a:pt x="2068023" y="2010385"/>
                  <a:pt x="1960192" y="2091482"/>
                  <a:pt x="1837422" y="2147045"/>
                </a:cubicBezTo>
                <a:cubicBezTo>
                  <a:pt x="1706420" y="2206285"/>
                  <a:pt x="1558592" y="2236365"/>
                  <a:pt x="1397973" y="2236365"/>
                </a:cubicBezTo>
                <a:cubicBezTo>
                  <a:pt x="1227656" y="2236365"/>
                  <a:pt x="1055033" y="2204038"/>
                  <a:pt x="885082" y="2140253"/>
                </a:cubicBezTo>
                <a:cubicBezTo>
                  <a:pt x="719588" y="2078255"/>
                  <a:pt x="562062" y="1986944"/>
                  <a:pt x="429436" y="1876226"/>
                </a:cubicBezTo>
                <a:cubicBezTo>
                  <a:pt x="294504" y="1763618"/>
                  <a:pt x="188455" y="1635487"/>
                  <a:pt x="114279" y="1495506"/>
                </a:cubicBezTo>
                <a:cubicBezTo>
                  <a:pt x="38477" y="1352411"/>
                  <a:pt x="0" y="1203340"/>
                  <a:pt x="0" y="1052431"/>
                </a:cubicBezTo>
                <a:cubicBezTo>
                  <a:pt x="0" y="900449"/>
                  <a:pt x="61386" y="811692"/>
                  <a:pt x="189137" y="641019"/>
                </a:cubicBezTo>
                <a:cubicBezTo>
                  <a:pt x="219961" y="599856"/>
                  <a:pt x="251833" y="557266"/>
                  <a:pt x="284438" y="510435"/>
                </a:cubicBezTo>
                <a:cubicBezTo>
                  <a:pt x="533598" y="152646"/>
                  <a:pt x="801051" y="0"/>
                  <a:pt x="1178694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C31CEB11-7258-4D3D-B20D-B30A6A35B57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43077" y="3675142"/>
            <a:ext cx="2438717" cy="2265923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044862" y="0"/>
                </a:moveTo>
                <a:cubicBezTo>
                  <a:pt x="1215179" y="0"/>
                  <a:pt x="1387802" y="32328"/>
                  <a:pt x="1557753" y="96112"/>
                </a:cubicBezTo>
                <a:cubicBezTo>
                  <a:pt x="1723247" y="158111"/>
                  <a:pt x="1880773" y="249422"/>
                  <a:pt x="2013399" y="360139"/>
                </a:cubicBezTo>
                <a:cubicBezTo>
                  <a:pt x="2148332" y="472747"/>
                  <a:pt x="2254380" y="600878"/>
                  <a:pt x="2328556" y="740859"/>
                </a:cubicBezTo>
                <a:cubicBezTo>
                  <a:pt x="2404358" y="883954"/>
                  <a:pt x="2442835" y="1033026"/>
                  <a:pt x="2442835" y="1183934"/>
                </a:cubicBezTo>
                <a:cubicBezTo>
                  <a:pt x="2442835" y="1335916"/>
                  <a:pt x="2381449" y="1424674"/>
                  <a:pt x="2253698" y="1595346"/>
                </a:cubicBezTo>
                <a:cubicBezTo>
                  <a:pt x="2222875" y="1636509"/>
                  <a:pt x="2191002" y="1679100"/>
                  <a:pt x="2158397" y="1725930"/>
                </a:cubicBezTo>
                <a:cubicBezTo>
                  <a:pt x="1909237" y="2083719"/>
                  <a:pt x="1641784" y="2236365"/>
                  <a:pt x="1264141" y="2236365"/>
                </a:cubicBezTo>
                <a:cubicBezTo>
                  <a:pt x="1016293" y="2236365"/>
                  <a:pt x="834443" y="2112012"/>
                  <a:pt x="585284" y="1922342"/>
                </a:cubicBezTo>
                <a:cubicBezTo>
                  <a:pt x="557449" y="1901149"/>
                  <a:pt x="529613" y="1880210"/>
                  <a:pt x="502667" y="1859987"/>
                </a:cubicBezTo>
                <a:cubicBezTo>
                  <a:pt x="356623" y="1750240"/>
                  <a:pt x="218702" y="1646569"/>
                  <a:pt x="126912" y="1534012"/>
                </a:cubicBezTo>
                <a:cubicBezTo>
                  <a:pt x="39159" y="1426410"/>
                  <a:pt x="0" y="1318451"/>
                  <a:pt x="0" y="1183934"/>
                </a:cubicBezTo>
                <a:cubicBezTo>
                  <a:pt x="0" y="846776"/>
                  <a:pt x="101173" y="543630"/>
                  <a:pt x="284911" y="330315"/>
                </a:cubicBezTo>
                <a:cubicBezTo>
                  <a:pt x="374812" y="225981"/>
                  <a:pt x="482643" y="144883"/>
                  <a:pt x="605414" y="89320"/>
                </a:cubicBezTo>
                <a:cubicBezTo>
                  <a:pt x="736415" y="30080"/>
                  <a:pt x="884243" y="0"/>
                  <a:pt x="1044862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55126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3076" name="Picture 4" descr="Los mejores libros para regalar o que te regalen esta Navidad">
            <a:extLst>
              <a:ext uri="{FF2B5EF4-FFF2-40B4-BE49-F238E27FC236}">
                <a16:creationId xmlns:a16="http://schemas.microsoft.com/office/drawing/2014/main" id="{53A32F03-0032-4B45-B153-C578EB255D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C659E23-2DD8-4DEA-832C-CA0A22B490EB}"/>
              </a:ext>
            </a:extLst>
          </p:cNvPr>
          <p:cNvSpPr txBox="1"/>
          <p:nvPr/>
        </p:nvSpPr>
        <p:spPr>
          <a:xfrm>
            <a:off x="1369557" y="1351381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REUTILITZAR</a:t>
            </a:r>
          </a:p>
        </p:txBody>
      </p:sp>
    </p:spTree>
    <p:extLst>
      <p:ext uri="{BB962C8B-B14F-4D97-AF65-F5344CB8AC3E}">
        <p14:creationId xmlns:p14="http://schemas.microsoft.com/office/powerpoint/2010/main" val="166042881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76" name="Rectangle 6175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53AD28-95ED-9692-6491-E1D106422D8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8229" r="-1" b="12245"/>
          <a:stretch/>
        </p:blipFill>
        <p:spPr>
          <a:xfrm>
            <a:off x="1524" y="10"/>
            <a:ext cx="12188952" cy="6857990"/>
          </a:xfrm>
          <a:prstGeom prst="rect">
            <a:avLst/>
          </a:prstGeom>
        </p:spPr>
      </p:pic>
      <p:sp>
        <p:nvSpPr>
          <p:cNvPr id="6178" name="Freeform: Shape 6177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0" name="Freeform: Shape 6179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2" name="Freeform: Shape 6181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2EBB823-6CB7-4288-9563-FF258C828D99}"/>
              </a:ext>
            </a:extLst>
          </p:cNvPr>
          <p:cNvSpPr txBox="1"/>
          <p:nvPr/>
        </p:nvSpPr>
        <p:spPr>
          <a:xfrm>
            <a:off x="1394220" y="1361212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RECICLAR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690900-ED1B-3E3C-175A-E9F0FD48B77F}"/>
              </a:ext>
            </a:extLst>
          </p:cNvPr>
          <p:cNvSpPr txBox="1"/>
          <p:nvPr/>
        </p:nvSpPr>
        <p:spPr>
          <a:xfrm>
            <a:off x="9447417" y="6657945"/>
            <a:ext cx="2743059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Esta foto</a:t>
            </a:r>
            <a:r>
              <a:rPr lang="en-US" sz="700">
                <a:solidFill>
                  <a:srgbClr val="FFFFFF"/>
                </a:solidFill>
              </a:rPr>
              <a:t> de Autor desconocido se concede bajo licencia de </a:t>
            </a: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543678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450CD60-18A3-595E-770E-281324B420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 rot="1380000">
            <a:off x="7306391" y="3013248"/>
            <a:ext cx="3170847" cy="317084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2FEC12E-495A-E27B-34AC-45F5C2EB59B5}"/>
              </a:ext>
            </a:extLst>
          </p:cNvPr>
          <p:cNvGrpSpPr/>
          <p:nvPr/>
        </p:nvGrpSpPr>
        <p:grpSpPr>
          <a:xfrm>
            <a:off x="6273075" y="326354"/>
            <a:ext cx="5226961" cy="3047348"/>
            <a:chOff x="775790" y="2906269"/>
            <a:chExt cx="4326966" cy="2522646"/>
          </a:xfrm>
        </p:grpSpPr>
        <p:pic>
          <p:nvPicPr>
            <p:cNvPr id="5" name="Picture 4" descr="Imagen relacionada">
              <a:extLst>
                <a:ext uri="{FF2B5EF4-FFF2-40B4-BE49-F238E27FC236}">
                  <a16:creationId xmlns:a16="http://schemas.microsoft.com/office/drawing/2014/main" id="{20E1DE51-C9F4-20AC-52AE-45F6A48AC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5790" y="2906269"/>
              <a:ext cx="4169664" cy="2522646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0" cap="sq">
              <a:solidFill>
                <a:srgbClr val="FFFFFF"/>
              </a:solidFill>
              <a:miter lim="800000"/>
            </a:ln>
            <a:effectLst>
              <a:outerShdw blurRad="65000" dist="50800" dir="12900000" kx="195000" ky="145000" algn="tl" rotWithShape="0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360000"/>
              </a:camera>
              <a:lightRig rig="twoPt" dir="t">
                <a:rot lat="0" lon="0" rev="7200000"/>
              </a:lightRig>
            </a:scene3d>
            <a:sp3d contourW="12700">
              <a:bevelT w="25400" h="19050"/>
              <a:contourClr>
                <a:srgbClr val="969696"/>
              </a:contourClr>
            </a:sp3d>
          </p:spPr>
        </p:pic>
        <p:grpSp>
          <p:nvGrpSpPr>
            <p:cNvPr id="6" name="Grupo 6">
              <a:extLst>
                <a:ext uri="{FF2B5EF4-FFF2-40B4-BE49-F238E27FC236}">
                  <a16:creationId xmlns:a16="http://schemas.microsoft.com/office/drawing/2014/main" id="{16B7EB07-3AD5-8C93-6C96-BAF94BD72ED6}"/>
                </a:ext>
              </a:extLst>
            </p:cNvPr>
            <p:cNvGrpSpPr/>
            <p:nvPr/>
          </p:nvGrpSpPr>
          <p:grpSpPr>
            <a:xfrm>
              <a:off x="1665782" y="4530628"/>
              <a:ext cx="3436974" cy="661193"/>
              <a:chOff x="1665782" y="4530628"/>
              <a:chExt cx="7381506" cy="1420030"/>
            </a:xfrm>
          </p:grpSpPr>
          <p:sp>
            <p:nvSpPr>
              <p:cNvPr id="7" name="Rectángulo: esquinas redondeadas 4">
                <a:extLst>
                  <a:ext uri="{FF2B5EF4-FFF2-40B4-BE49-F238E27FC236}">
                    <a16:creationId xmlns:a16="http://schemas.microsoft.com/office/drawing/2014/main" id="{D58A6ACB-DACA-9422-9F1B-5C6AECDF76B4}"/>
                  </a:ext>
                </a:extLst>
              </p:cNvPr>
              <p:cNvSpPr/>
              <p:nvPr/>
            </p:nvSpPr>
            <p:spPr>
              <a:xfrm rot="19320634">
                <a:off x="1665782" y="4614486"/>
                <a:ext cx="2794118" cy="1185465"/>
              </a:xfrm>
              <a:prstGeom prst="roundRect">
                <a:avLst/>
              </a:prstGeom>
              <a:solidFill>
                <a:schemeClr val="bg2">
                  <a:alpha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 sz="1600"/>
              </a:p>
            </p:txBody>
          </p:sp>
          <p:sp>
            <p:nvSpPr>
              <p:cNvPr id="8" name="Rectángulo: esquinas redondeadas 5">
                <a:extLst>
                  <a:ext uri="{FF2B5EF4-FFF2-40B4-BE49-F238E27FC236}">
                    <a16:creationId xmlns:a16="http://schemas.microsoft.com/office/drawing/2014/main" id="{06ACB200-CD7B-2985-80E3-08B96E61681E}"/>
                  </a:ext>
                </a:extLst>
              </p:cNvPr>
              <p:cNvSpPr/>
              <p:nvPr/>
            </p:nvSpPr>
            <p:spPr>
              <a:xfrm rot="20337608">
                <a:off x="5976352" y="4530628"/>
                <a:ext cx="3070936" cy="1420030"/>
              </a:xfrm>
              <a:prstGeom prst="roundRect">
                <a:avLst/>
              </a:prstGeom>
              <a:solidFill>
                <a:schemeClr val="bg2">
                  <a:alpha val="9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/>
              </a:p>
            </p:txBody>
          </p:sp>
          <p:sp>
            <p:nvSpPr>
              <p:cNvPr id="10" name="CuadroTexto 1">
                <a:extLst>
                  <a:ext uri="{FF2B5EF4-FFF2-40B4-BE49-F238E27FC236}">
                    <a16:creationId xmlns:a16="http://schemas.microsoft.com/office/drawing/2014/main" id="{1E40B196-B3B0-F9AF-31FD-C68D8E49CDD3}"/>
                  </a:ext>
                </a:extLst>
              </p:cNvPr>
              <p:cNvSpPr txBox="1"/>
              <p:nvPr/>
            </p:nvSpPr>
            <p:spPr>
              <a:xfrm rot="19321424">
                <a:off x="1772951" y="4761797"/>
                <a:ext cx="227954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PLÁTANOS EN PLÁSTICO</a:t>
                </a:r>
                <a:endParaRPr lang="es-ES"/>
              </a:p>
            </p:txBody>
          </p:sp>
          <p:sp>
            <p:nvSpPr>
              <p:cNvPr id="11" name="CuadroTexto 7">
                <a:extLst>
                  <a:ext uri="{FF2B5EF4-FFF2-40B4-BE49-F238E27FC236}">
                    <a16:creationId xmlns:a16="http://schemas.microsoft.com/office/drawing/2014/main" id="{A379C05B-BFFD-6EAD-C53C-A34DC74F1240}"/>
                  </a:ext>
                </a:extLst>
              </p:cNvPr>
              <p:cNvSpPr txBox="1"/>
              <p:nvPr/>
            </p:nvSpPr>
            <p:spPr>
              <a:xfrm rot="20245244">
                <a:off x="6195734" y="4716918"/>
                <a:ext cx="2609502" cy="110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MANDARINA</a:t>
                </a:r>
                <a:r>
                  <a:rPr lang="es-ES" sz="153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 </a:t>
                </a:r>
                <a:r>
                  <a:rPr lang="es-ES" sz="1756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PELADA</a:t>
                </a:r>
                <a:endParaRPr lang="es-ES" sz="2800" b="1">
                  <a:latin typeface="Tempus Sans ITC" panose="04020404030D07020202" pitchFamily="82" charset="0"/>
                  <a:ea typeface="Microsoft YaHei UI" panose="020B0503020204020204" pitchFamily="34" charset="-122"/>
                </a:endParaRPr>
              </a:p>
            </p:txBody>
          </p:sp>
        </p:grpSp>
      </p:grp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4080000" flipV="1">
            <a:off x="5377211" y="3843663"/>
            <a:ext cx="1861457" cy="1023258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020456" y="1922706"/>
            <a:ext cx="3036681" cy="175432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REDISSENYAR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7397633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09B49A-2E82-3972-02AD-81F698C552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8" y="-3998"/>
            <a:ext cx="12199815" cy="6865996"/>
          </a:xfrm>
          <a:prstGeom prst="rect">
            <a:avLst/>
          </a:prstGeom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861A6F9-96F8-363A-C014-865FE05BF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Els animals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i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les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persones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beuen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aigua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per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sobreviure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.</a:t>
            </a:r>
            <a:br>
              <a:rPr lang="en-US" sz="2200" dirty="0"/>
            </a:br>
            <a:endParaRPr lang="en-US" sz="2200" dirty="0">
              <a:solidFill>
                <a:srgbClr val="000000"/>
              </a:solidFill>
              <a:latin typeface="Calibri Light"/>
              <a:ea typeface="Calibri Light"/>
              <a:cs typeface="Calibri Light"/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02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l="469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94220" y="129238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REPARACIÓ</a:t>
            </a:r>
          </a:p>
        </p:txBody>
      </p:sp>
    </p:spTree>
    <p:extLst>
      <p:ext uri="{BB962C8B-B14F-4D97-AF65-F5344CB8AC3E}">
        <p14:creationId xmlns:p14="http://schemas.microsoft.com/office/powerpoint/2010/main" val="37979244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2820000">
            <a:off x="9584315" y="707359"/>
            <a:ext cx="1763486" cy="794655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071192" y="2185219"/>
            <a:ext cx="2656114" cy="14712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NOU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 descr="14 Maneras de renovar tus viejos muebles">
            <a:extLst>
              <a:ext uri="{FF2B5EF4-FFF2-40B4-BE49-F238E27FC236}">
                <a16:creationId xmlns:a16="http://schemas.microsoft.com/office/drawing/2014/main" id="{78DC20BA-1C8B-0551-A920-EE6AEC77C6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2571" y="290713"/>
            <a:ext cx="2743200" cy="272783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3" name="Picture 12" descr="14 Maneras de renovar tus viejos muebles">
            <a:extLst>
              <a:ext uri="{FF2B5EF4-FFF2-40B4-BE49-F238E27FC236}">
                <a16:creationId xmlns:a16="http://schemas.microsoft.com/office/drawing/2014/main" id="{D9AB4008-04D6-EC1B-4420-6B189DEC83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0000">
            <a:off x="7707086" y="1968954"/>
            <a:ext cx="3722914" cy="39324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72073682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464" b="7464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69557" y="1302219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RECUPERA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74E0A2-0560-B294-B447-FB481DFA044C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463907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B625A25-50A2-7F17-3ABB-D8317EBE5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8317" y="643467"/>
            <a:ext cx="2701966" cy="557106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6252610-488F-C36D-3862-C86F80C45700}"/>
              </a:ext>
            </a:extLst>
          </p:cNvPr>
          <p:cNvGrpSpPr/>
          <p:nvPr/>
        </p:nvGrpSpPr>
        <p:grpSpPr>
          <a:xfrm>
            <a:off x="6256864" y="1907183"/>
            <a:ext cx="5404194" cy="3151224"/>
            <a:chOff x="293424" y="785149"/>
            <a:chExt cx="9254445" cy="5396331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F96D21D5-C36C-4885-A8F2-2BFA25649526}"/>
                </a:ext>
              </a:extLst>
            </p:cNvPr>
            <p:cNvSpPr txBox="1"/>
            <p:nvPr/>
          </p:nvSpPr>
          <p:spPr>
            <a:xfrm>
              <a:off x="640659" y="3935134"/>
              <a:ext cx="2848261" cy="21145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20%</a:t>
              </a:r>
              <a:r>
                <a:rPr lang="es-ES" sz="2088" b="1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 </a:t>
              </a: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 DE CONSUM D'AIGUA</a:t>
              </a:r>
              <a:endParaRPr lang="es-ES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4B020038-E2C0-483F-BC2D-1AAB2ADEF2D8}"/>
                </a:ext>
              </a:extLst>
            </p:cNvPr>
            <p:cNvSpPr txBox="1"/>
            <p:nvPr/>
          </p:nvSpPr>
          <p:spPr>
            <a:xfrm>
              <a:off x="3416012" y="3935134"/>
              <a:ext cx="3321672" cy="2246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50%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 DEL CONSUM ENERGÈTIC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FB7AD4F-E84E-46A5-99B5-924EB4C17E08}"/>
                </a:ext>
              </a:extLst>
            </p:cNvPr>
            <p:cNvSpPr txBox="1"/>
            <p:nvPr/>
          </p:nvSpPr>
          <p:spPr>
            <a:xfrm>
              <a:off x="6590202" y="3935134"/>
              <a:ext cx="2764969" cy="2246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60%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 DE EMISSIONS DE CO2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2" name="CuadroTexto 1">
              <a:extLst>
                <a:ext uri="{FF2B5EF4-FFF2-40B4-BE49-F238E27FC236}">
                  <a16:creationId xmlns:a16="http://schemas.microsoft.com/office/drawing/2014/main" id="{450AFF27-9192-401D-87B5-587818C0263E}"/>
                </a:ext>
              </a:extLst>
            </p:cNvPr>
            <p:cNvSpPr txBox="1"/>
            <p:nvPr/>
          </p:nvSpPr>
          <p:spPr>
            <a:xfrm>
              <a:off x="293424" y="785149"/>
              <a:ext cx="9254445" cy="1380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70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 ampolles de PET =</a:t>
              </a: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1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m de </a:t>
              </a:r>
              <a:r>
                <a:rPr lang="es-ES" sz="2320" b="1" kern="1200" dirty="0" err="1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teixit</a:t>
              </a:r>
              <a:endParaRPr lang="es-ES" sz="4000" b="1" dirty="0"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A20B9F75-8C2D-4508-A4F1-1AED4FE8E5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100000" l="5479" r="100000">
                          <a14:foregroundMark x1="20091" y1="30493" x2="71233" y2="82511"/>
                          <a14:foregroundMark x1="35160" y1="17937" x2="83105" y2="52466"/>
                          <a14:foregroundMark x1="70320" y1="20179" x2="70320" y2="20179"/>
                          <a14:foregroundMark x1="52055" y1="43946" x2="60731" y2="4663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658" y="2382343"/>
              <a:ext cx="1978335" cy="2017700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C43B1F9-2CD6-4D9F-9D2A-CB622480B2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0" r="100000">
                          <a14:foregroundMark x1="34862" y1="19731" x2="73394" y2="76233"/>
                          <a14:foregroundMark x1="73853" y1="25112" x2="19266" y2="7354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66524" y="2382343"/>
              <a:ext cx="1978335" cy="2017700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93F5A559-D435-4F94-8D9A-2184E1A8819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foregroundMark x1="25676" y1="17937" x2="64865" y2="80717"/>
                          <a14:foregroundMark x1="60811" y1="33632" x2="12162" y2="63229"/>
                          <a14:foregroundMark x1="67117" y1="41704" x2="66667" y2="7174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7885" y="2393477"/>
              <a:ext cx="2008774" cy="20177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767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33288" y="1369424"/>
            <a:ext cx="11932417" cy="411756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65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¿I SI SABESSIS QUE HI HA UNA</a:t>
            </a:r>
          </a:p>
          <a:p>
            <a:pPr algn="ctr"/>
            <a:r>
              <a:rPr lang="es-ES_tradnl" sz="199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8</a:t>
            </a:r>
            <a:r>
              <a:rPr lang="es-ES_tradnl" sz="138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º R</a:t>
            </a:r>
            <a:r>
              <a:rPr lang="es-ES_tradnl" sz="72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?</a:t>
            </a:r>
            <a:endParaRPr lang="es-ES_tradnl" sz="72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7205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ontaña _ TenemosUnProblema _ Proyecto Libera">
            <a:hlinkClick r:id="" action="ppaction://media"/>
            <a:extLst>
              <a:ext uri="{FF2B5EF4-FFF2-40B4-BE49-F238E27FC236}">
                <a16:creationId xmlns:a16="http://schemas.microsoft.com/office/drawing/2014/main" id="{A4DFED98-7118-4471-8AD8-FD746F3321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5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704421" y="57578"/>
            <a:ext cx="10764889" cy="6160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115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RECOLLIDA</a:t>
            </a:r>
            <a:endParaRPr lang="es-ES_tradnl" sz="115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EE81605-D272-46F8-BA49-AC4D05AD5CAF}"/>
              </a:ext>
            </a:extLst>
          </p:cNvPr>
          <p:cNvSpPr txBox="1"/>
          <p:nvPr/>
        </p:nvSpPr>
        <p:spPr>
          <a:xfrm>
            <a:off x="2570018" y="3806379"/>
            <a:ext cx="70519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>
                <a:solidFill>
                  <a:schemeClr val="bg1"/>
                </a:solidFill>
                <a:latin typeface="Avenir Next LT Pro Light" panose="020B0304020202020204" pitchFamily="34" charset="0"/>
              </a:rPr>
              <a:t>BROSSALESA I INFORMACIÓ</a:t>
            </a:r>
          </a:p>
        </p:txBody>
      </p:sp>
    </p:spTree>
    <p:extLst>
      <p:ext uri="{BB962C8B-B14F-4D97-AF65-F5344CB8AC3E}">
        <p14:creationId xmlns:p14="http://schemas.microsoft.com/office/powerpoint/2010/main" val="415551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DA17BB9-B88E-D52D-95FA-CA7B1C05C3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  <a:noFill/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D1366F4-EA5D-B843-4FF5-C39A66C4F9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53924"/>
            <a:ext cx="3106271" cy="1960193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CIÈNCIA CIUTADANA</a:t>
            </a:r>
            <a:b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 </a:t>
            </a: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través</a:t>
            </a:r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d'un </a:t>
            </a: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aprenentatge</a:t>
            </a:r>
            <a:r>
              <a:rPr lang="en-US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actiu</a:t>
            </a:r>
            <a:endParaRPr lang="en-US" sz="31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36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298BDC3-47F2-B43A-1606-A3EDF9C7EB8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2">
            <a:extLst>
              <a:ext uri="{FF2B5EF4-FFF2-40B4-BE49-F238E27FC236}">
                <a16:creationId xmlns:a16="http://schemas.microsoft.com/office/drawing/2014/main" id="{5F528FD4-1993-693F-5BD3-125ECD5C7044}"/>
              </a:ext>
            </a:extLst>
          </p:cNvPr>
          <p:cNvSpPr txBox="1"/>
          <p:nvPr/>
        </p:nvSpPr>
        <p:spPr>
          <a:xfrm>
            <a:off x="7809732" y="1253924"/>
            <a:ext cx="3154082" cy="21227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pt-BR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SENSIBILITZACIÓ </a:t>
            </a:r>
            <a:r>
              <a:rPr lang="pt-BR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dins</a:t>
            </a:r>
            <a:r>
              <a:rPr lang="pt-BR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i fora de </a:t>
            </a:r>
            <a:r>
              <a:rPr lang="pt-BR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l'aula</a:t>
            </a:r>
            <a:r>
              <a:rPr lang="pt-BR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, </a:t>
            </a:r>
            <a:r>
              <a:rPr lang="pt-BR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amb</a:t>
            </a:r>
            <a:r>
              <a:rPr lang="pt-BR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recursos </a:t>
            </a:r>
            <a:r>
              <a:rPr lang="pt-BR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educatius</a:t>
            </a:r>
            <a:r>
              <a:rPr lang="pt-BR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pt-BR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oberts</a:t>
            </a:r>
            <a:endParaRPr lang="en-US" sz="2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3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8763268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9137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Image alt">
            <a:extLst>
              <a:ext uri="{FF2B5EF4-FFF2-40B4-BE49-F238E27FC236}">
                <a16:creationId xmlns:a16="http://schemas.microsoft.com/office/drawing/2014/main" id="{223AF986-5572-F030-AC13-2610BD1AE0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0">
            <a:extLst>
              <a:ext uri="{FF2B5EF4-FFF2-40B4-BE49-F238E27FC236}">
                <a16:creationId xmlns:a16="http://schemas.microsoft.com/office/drawing/2014/main" id="{5676DF75-57C7-BC2B-5294-710332647BBE}"/>
              </a:ext>
            </a:extLst>
          </p:cNvPr>
          <p:cNvSpPr txBox="1"/>
          <p:nvPr/>
        </p:nvSpPr>
        <p:spPr>
          <a:xfrm>
            <a:off x="838200" y="1253924"/>
            <a:ext cx="3106271" cy="196019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it-IT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IDENTIFICACIÓ DEL PROBLEMA metodologia d'aprenentatge i servei</a:t>
            </a:r>
            <a:endParaRPr lang="en-US" sz="25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1230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Cardumen bajo el agua">
            <a:extLst>
              <a:ext uri="{FF2B5EF4-FFF2-40B4-BE49-F238E27FC236}">
                <a16:creationId xmlns:a16="http://schemas.microsoft.com/office/drawing/2014/main" id="{161184CB-9D72-DEEC-B4B3-F52BA63CD8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45" y="847"/>
            <a:ext cx="12199815" cy="68563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On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els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ecosistemes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terrestres i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aquàtics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utilitzen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l'aigua</a:t>
            </a:r>
            <a:r>
              <a:rPr lang="es-ES_tradnl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per existir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630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9A123654-18A5-4125-BB37-E7EDABF342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 descr="logo aulasseoeco.jpg">
            <a:extLst>
              <a:ext uri="{FF2B5EF4-FFF2-40B4-BE49-F238E27FC236}">
                <a16:creationId xmlns:a16="http://schemas.microsoft.com/office/drawing/2014/main" id="{EF7F7404-7F26-21F1-4DDB-4A0EBEB3BBF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9342" y="6256749"/>
            <a:ext cx="3495428" cy="6299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69C7232-26CD-A72B-95D4-1B1DA5AF373C}"/>
              </a:ext>
            </a:extLst>
          </p:cNvPr>
          <p:cNvSpPr txBox="1"/>
          <p:nvPr/>
        </p:nvSpPr>
        <p:spPr>
          <a:xfrm>
            <a:off x="459441" y="635933"/>
            <a:ext cx="6849595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Lato Black"/>
                <a:ea typeface="Lato Black"/>
                <a:cs typeface="Calibri"/>
              </a:rPr>
              <a:t>FORMA PART DEL CANVI AMB AULES LIBERA</a:t>
            </a:r>
          </a:p>
        </p:txBody>
      </p:sp>
    </p:spTree>
    <p:extLst>
      <p:ext uri="{BB962C8B-B14F-4D97-AF65-F5344CB8AC3E}">
        <p14:creationId xmlns:p14="http://schemas.microsoft.com/office/powerpoint/2010/main" val="613766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Rectangle 4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Fotos gratis : hombre, playa, mar, agua, arena, Oceano, niña, Pies ...">
            <a:extLst>
              <a:ext uri="{FF2B5EF4-FFF2-40B4-BE49-F238E27FC236}">
                <a16:creationId xmlns:a16="http://schemas.microsoft.com/office/drawing/2014/main" id="{42E4D806-A28F-49D8-DCFB-3012F0B5BF6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249CD-5551-8799-CC47-B18B4F8EA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i igual que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ells</a:t>
            </a:r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nosaltres</a:t>
            </a:r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la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necessitem</a:t>
            </a:r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per a la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nostra</a:t>
            </a:r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salut</a:t>
            </a:r>
            <a:r>
              <a:rPr lang="es-ES_tradnl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y </a:t>
            </a:r>
            <a:r>
              <a:rPr lang="es-ES_tradnl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benestar</a:t>
            </a:r>
            <a:endParaRPr lang="en-US" sz="2700" dirty="0"/>
          </a:p>
        </p:txBody>
      </p:sp>
    </p:spTree>
    <p:extLst>
      <p:ext uri="{BB962C8B-B14F-4D97-AF65-F5344CB8AC3E}">
        <p14:creationId xmlns:p14="http://schemas.microsoft.com/office/powerpoint/2010/main" val="3873278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14DD0B-767C-9D4E-E4E8-29E201BC346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439DACB-AA9C-3CF8-3C13-D81D1C7F58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s-ES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L'AIGUA ÉS VITAL PER A LA VIDA AL PLANETA</a:t>
            </a:r>
            <a:endParaRPr lang="en-US" sz="5200" dirty="0">
              <a:solidFill>
                <a:srgbClr val="FFFFFF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20933587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5" name="Rectangle 64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5" name="Content Placeholder 4" descr="Imagen que contiene Icono&#10;&#10;Descripción generada automáticamente">
            <a:extLst>
              <a:ext uri="{FF2B5EF4-FFF2-40B4-BE49-F238E27FC236}">
                <a16:creationId xmlns:a16="http://schemas.microsoft.com/office/drawing/2014/main" id="{909F7726-26F9-DCED-94F4-561AEFEC906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243" r="1" b="1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DD8D43-5F66-8D2B-1959-C5CB46B49235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s-E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ÉS LA NOSTRA OBLIGACIÓ CUIDAR AQUEST BÉ TAN PREUAT I NECESSARI</a:t>
            </a:r>
            <a:r>
              <a:rPr lang="en-US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F5FEDED-8D67-B05D-EBE8-35BCFE49F401}"/>
              </a:ext>
            </a:extLst>
          </p:cNvPr>
          <p:cNvSpPr txBox="1"/>
          <p:nvPr/>
        </p:nvSpPr>
        <p:spPr>
          <a:xfrm>
            <a:off x="1299307" y="1025768"/>
            <a:ext cx="5314461" cy="13579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65967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d19fa592-84ac-4fb6-8998-d3666d4eb4be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EC177511C9FFD4097B08C5B7DDE0B91" ma:contentTypeVersion="15" ma:contentTypeDescription="Crear nuevo documento." ma:contentTypeScope="" ma:versionID="4726fb24ed603542f85be4607036f186">
  <xsd:schema xmlns:xsd="http://www.w3.org/2001/XMLSchema" xmlns:xs="http://www.w3.org/2001/XMLSchema" xmlns:p="http://schemas.microsoft.com/office/2006/metadata/properties" xmlns:ns3="c8f59d43-3ed2-475d-b57a-9cb3937c2857" xmlns:ns4="d19fa592-84ac-4fb6-8998-d3666d4eb4be" targetNamespace="http://schemas.microsoft.com/office/2006/metadata/properties" ma:root="true" ma:fieldsID="25b17546a14a7ef6db543ee8f060a1ff" ns3:_="" ns4:_="">
    <xsd:import namespace="c8f59d43-3ed2-475d-b57a-9cb3937c2857"/>
    <xsd:import namespace="d19fa592-84ac-4fb6-8998-d3666d4eb4be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GenerationTime" minOccurs="0"/>
                <xsd:element ref="ns4:MediaServiceEventHashCode" minOccurs="0"/>
                <xsd:element ref="ns4:MediaServiceOCR" minOccurs="0"/>
                <xsd:element ref="ns4:MediaServiceLocation" minOccurs="0"/>
                <xsd:element ref="ns4:MediaServiceAutoKeyPoints" minOccurs="0"/>
                <xsd:element ref="ns4:MediaServiceKeyPoints" minOccurs="0"/>
                <xsd:element ref="ns4:MediaLengthInSeconds" minOccurs="0"/>
                <xsd:element ref="ns4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f59d43-3ed2-475d-b57a-9cb3937c285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Hash de la sugerencia para compartir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9fa592-84ac-4fb6-8998-d3666d4eb4b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_activity" ma:index="22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3F1A9954-80A8-4E45-BF42-323025D6B9A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C29BED4-2B47-4609-BD2E-CE49CFA64A9F}">
  <ds:schemaRefs>
    <ds:schemaRef ds:uri="c8f59d43-3ed2-475d-b57a-9cb3937c2857"/>
    <ds:schemaRef ds:uri="d19fa592-84ac-4fb6-8998-d3666d4eb4b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899ECF82-E377-429D-8D62-59BC26AE55E0}">
  <ds:schemaRefs>
    <ds:schemaRef ds:uri="c8f59d43-3ed2-475d-b57a-9cb3937c2857"/>
    <ds:schemaRef ds:uri="d19fa592-84ac-4fb6-8998-d3666d4eb4b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561</TotalTime>
  <Words>2553</Words>
  <Application>Microsoft Office PowerPoint</Application>
  <PresentationFormat>Panorámica</PresentationFormat>
  <Paragraphs>214</Paragraphs>
  <Slides>60</Slides>
  <Notes>33</Notes>
  <HiddenSlides>0</HiddenSlides>
  <MMClips>2</MMClips>
  <ScaleCrop>false</ScaleCrop>
  <HeadingPairs>
    <vt:vector size="6" baseType="variant">
      <vt:variant>
        <vt:lpstr>Fuentes usadas</vt:lpstr>
      </vt:variant>
      <vt:variant>
        <vt:i4>10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60</vt:i4>
      </vt:variant>
    </vt:vector>
  </HeadingPairs>
  <TitlesOfParts>
    <vt:vector size="71" baseType="lpstr">
      <vt:lpstr>Lato Black</vt:lpstr>
      <vt:lpstr>Lato Light</vt:lpstr>
      <vt:lpstr>Arial</vt:lpstr>
      <vt:lpstr>Helvetica Neue Medium</vt:lpstr>
      <vt:lpstr>Meiryo</vt:lpstr>
      <vt:lpstr>Avenir Next LT Pro Light</vt:lpstr>
      <vt:lpstr>Calibri</vt:lpstr>
      <vt:lpstr>Tempus Sans ITC</vt:lpstr>
      <vt:lpstr>Calibri Light</vt:lpstr>
      <vt:lpstr>Aharoni</vt:lpstr>
      <vt:lpstr>Tema de Office</vt:lpstr>
      <vt:lpstr>Presentación de PowerPoint</vt:lpstr>
      <vt:lpstr>VIVIM EN UN PLANETA BLAU ON L'AIGUA ÉS VIDA...</vt:lpstr>
      <vt:lpstr>En què tots els animals i plantes estem formats per molècules d'aigua</vt:lpstr>
      <vt:lpstr>La qual necessitem per regar els nostres aliments</vt:lpstr>
      <vt:lpstr>Els animals i les persones beuen aigua per sobreviure. </vt:lpstr>
      <vt:lpstr>On els ecosistemes terrestres i aquàtics utilitzen l'aigua per existir</vt:lpstr>
      <vt:lpstr>i igual que ells, nosaltres la necessitem per a la nostra salut y benestar</vt:lpstr>
      <vt:lpstr>L'AIGUA ÉS VITAL PER A LA VIDA AL PLANETA</vt:lpstr>
      <vt:lpstr>Presentación de PowerPoint</vt:lpstr>
      <vt:lpstr>No obstant això ho maltractem i omplim de residus. </vt:lpstr>
      <vt:lpstr>Presentación de PowerPoint</vt:lpstr>
      <vt:lpstr>Presentación de PowerPoint</vt:lpstr>
      <vt:lpstr>INVESTIGA...</vt:lpstr>
      <vt:lpstr>APRÈN...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Però que es compon les escombraries marines?</vt:lpstr>
      <vt:lpstr>Presentación de PowerPoint</vt:lpstr>
      <vt:lpstr>Presentación de PowerPoint</vt:lpstr>
      <vt:lpstr>Alguns triguen massa a degradar-se... </vt:lpstr>
      <vt:lpstr>I no desaparin, encara que vulguem amagar-los...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6.000.000.000.000  de burilles l'any són recollides dels nostres ecosistemes.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8.000.000 TONES A L'ANY D'ESCOMBRARIES ACABEN ALS OCEANS</vt:lpstr>
      <vt:lpstr>80% de les escombraries prové del nostre propi consum: si, si! de la nostra vida diària</vt:lpstr>
      <vt:lpstr>Presentación de PowerPoint</vt:lpstr>
      <vt:lpstr>EN LLOC DE UNA ECONOMIA INSOSTENIBLE ON:  Extraiem les matèries primeres de la naturalesa, les transformem i les rebutgem després del seu ús.</vt:lpstr>
      <vt:lpstr>APOSTEM PER UN MODEL DE PRODUCCIÓ I ECONOMIA SOSTENIBLE ON:  compartir, llogar, reutilitzar, reparar, renovar i reciclar materials i productes existents totes les vegades que sigui possible per crear un valor afegit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CIÈNCIA CIUTADANA a través d'un aprenentatge actiu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TÍTULO DIAPOSITIVA</dc:title>
  <dc:creator>Usuario de Microsoft Office</dc:creator>
  <cp:lastModifiedBy>Coral Jiménez</cp:lastModifiedBy>
  <cp:revision>12</cp:revision>
  <dcterms:created xsi:type="dcterms:W3CDTF">2017-11-13T10:08:38Z</dcterms:created>
  <dcterms:modified xsi:type="dcterms:W3CDTF">2023-10-18T13:47:18Z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0x010100FEC177511C9FFD4097B08C5B7DDE0B91</vt:lpwstr>
  </property>
  <property fmtid="{D5CDD505-2E9C-101B-9397-08002B2CF9AE}" pid="3" name="EcoTipoDocumento">
    <vt:lpwstr>Otros</vt:lpwstr>
  </property>
  <property fmtid="{D5CDD505-2E9C-101B-9397-08002B2CF9AE}" pid="4" name="EcoProyecto">
    <vt:lpwstr>Comunicación y RRPP</vt:lpwstr>
  </property>
  <property fmtid="{D5CDD505-2E9C-101B-9397-08002B2CF9AE}" pid="5" name="EcoOrigen">
    <vt:lpwstr>Comunidades</vt:lpwstr>
  </property>
</Properties>
</file>